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6"/>
  </p:notesMasterIdLst>
  <p:sldIdLst>
    <p:sldId id="415" r:id="rId5"/>
    <p:sldId id="600" r:id="rId6"/>
    <p:sldId id="372" r:id="rId7"/>
    <p:sldId id="376" r:id="rId8"/>
    <p:sldId id="377" r:id="rId9"/>
    <p:sldId id="635" r:id="rId10"/>
    <p:sldId id="775" r:id="rId11"/>
    <p:sldId id="819" r:id="rId12"/>
    <p:sldId id="399" r:id="rId13"/>
    <p:sldId id="293" r:id="rId14"/>
    <p:sldId id="469" r:id="rId15"/>
    <p:sldId id="497" r:id="rId16"/>
    <p:sldId id="474" r:id="rId17"/>
    <p:sldId id="478" r:id="rId18"/>
    <p:sldId id="479" r:id="rId19"/>
    <p:sldId id="480" r:id="rId20"/>
    <p:sldId id="620" r:id="rId21"/>
    <p:sldId id="621" r:id="rId22"/>
    <p:sldId id="632" r:id="rId23"/>
    <p:sldId id="496" r:id="rId24"/>
    <p:sldId id="843" r:id="rId25"/>
    <p:sldId id="548" r:id="rId26"/>
    <p:sldId id="820" r:id="rId27"/>
    <p:sldId id="821" r:id="rId28"/>
    <p:sldId id="556" r:id="rId29"/>
    <p:sldId id="823" r:id="rId30"/>
    <p:sldId id="824" r:id="rId31"/>
    <p:sldId id="878" r:id="rId32"/>
    <p:sldId id="829" r:id="rId33"/>
    <p:sldId id="851" r:id="rId34"/>
    <p:sldId id="849" r:id="rId35"/>
    <p:sldId id="852" r:id="rId36"/>
    <p:sldId id="885" r:id="rId37"/>
    <p:sldId id="853" r:id="rId38"/>
    <p:sldId id="795" r:id="rId39"/>
    <p:sldId id="859" r:id="rId40"/>
    <p:sldId id="856" r:id="rId41"/>
    <p:sldId id="857" r:id="rId42"/>
    <p:sldId id="858" r:id="rId43"/>
    <p:sldId id="867" r:id="rId44"/>
    <p:sldId id="861" r:id="rId45"/>
    <p:sldId id="868" r:id="rId46"/>
    <p:sldId id="862" r:id="rId47"/>
    <p:sldId id="863" r:id="rId48"/>
    <p:sldId id="865" r:id="rId49"/>
    <p:sldId id="866" r:id="rId50"/>
    <p:sldId id="871" r:id="rId51"/>
    <p:sldId id="872" r:id="rId52"/>
    <p:sldId id="700" r:id="rId53"/>
    <p:sldId id="854" r:id="rId54"/>
    <p:sldId id="879" r:id="rId55"/>
    <p:sldId id="880" r:id="rId56"/>
    <p:sldId id="874" r:id="rId57"/>
    <p:sldId id="893" r:id="rId58"/>
    <p:sldId id="875" r:id="rId59"/>
    <p:sldId id="895" r:id="rId60"/>
    <p:sldId id="894" r:id="rId61"/>
    <p:sldId id="877" r:id="rId62"/>
    <p:sldId id="883" r:id="rId63"/>
    <p:sldId id="892" r:id="rId64"/>
    <p:sldId id="896" r:id="rId65"/>
    <p:sldId id="899" r:id="rId66"/>
    <p:sldId id="844" r:id="rId67"/>
    <p:sldId id="781" r:id="rId68"/>
    <p:sldId id="898" r:id="rId69"/>
    <p:sldId id="886" r:id="rId70"/>
    <p:sldId id="887" r:id="rId71"/>
    <p:sldId id="888" r:id="rId72"/>
    <p:sldId id="889" r:id="rId73"/>
    <p:sldId id="890" r:id="rId74"/>
    <p:sldId id="891" r:id="rId75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E01"/>
    <a:srgbClr val="0070C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 autoAdjust="0"/>
    <p:restoredTop sz="74576" autoAdjust="0"/>
  </p:normalViewPr>
  <p:slideViewPr>
    <p:cSldViewPr snapToGrid="0">
      <p:cViewPr varScale="1">
        <p:scale>
          <a:sx n="58" d="100"/>
          <a:sy n="58" d="100"/>
        </p:scale>
        <p:origin x="1574" y="77"/>
      </p:cViewPr>
      <p:guideLst/>
    </p:cSldViewPr>
  </p:slideViewPr>
  <p:outlineViewPr>
    <p:cViewPr>
      <p:scale>
        <a:sx n="33" d="100"/>
        <a:sy n="33" d="100"/>
      </p:scale>
      <p:origin x="0" y="-26371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251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04:11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45 24575,'0'-7'0,"-1"13"0,-8 112 0,-65 567 0,-16-5 0,79-527 0,6 0 0,22 221 0,-14-339 0,2-1 0,15 55 0,-20-87 0,0 0 0,1 0 0,-1 0 0,1 0 0,0 0 0,-1 0 0,1 0 0,0 0 0,0-1 0,0 1 0,1 0 0,-1 0 0,0-1 0,1 1 0,-1-1 0,1 1 0,-1-1 0,1 0 0,0 1 0,-1-1 0,5 1 0,-5-2 0,0 0 0,0 0 0,0 0 0,0 0 0,-1 0 0,1 0 0,0-1 0,0 1 0,0 0 0,0-1 0,0 1 0,0-1 0,-1 1 0,1-1 0,0 1 0,0-1 0,-1 0 0,2 0 0,16-27 0,4-23 0,-2-1 0,-3-1 0,21-110 0,-25 103 0,76-380 0,56-237 0,-143 669 0,57-196 0,-50 181 0,0 0 0,2 0 0,0 1 0,2 0 0,0 1 0,20-25 0,-29 42 0,0-1 0,0 1 0,0 0 0,1 0 0,0 1 0,-1-1 0,1 1 0,0 0 0,0 0 0,1 0 0,-1 1 0,1 0 0,-1 0 0,1 0 0,0 1 0,-1 0 0,1 0 0,6 0 0,-4 2 0,-1-1 0,0 1 0,0 1 0,0 0 0,0 0 0,0 0 0,0 1 0,-1 0 0,1 0 0,-1 0 0,0 1 0,0 0 0,0 0 0,8 8 0,8 9 0,-1 1 0,-1 1 0,-2 1 0,0 1 0,-1 0 0,25 52 0,61 176 0,-61-122 0,11 30 0,-51-155 0,0-1 0,0-1 0,0 1 0,0 0 0,1 0 0,4 6 0,-6-10 0,-1-1 0,1 1 0,0 0 0,-1-1 0,1 1 0,0 0 0,0-1 0,-1 1 0,1-1 0,0 1 0,0-1 0,0 0 0,0 1 0,0-1 0,0 0 0,0 0 0,0 1 0,0-1 0,0 0 0,-1 0 0,1 0 0,0 0 0,0 0 0,0 0 0,0-1 0,0 1 0,0 0 0,0 0 0,0-1 0,0 1 0,0 0 0,0-1 0,-1 1 0,1-1 0,0 1 0,0-1 0,0-1 0,9-6 0,-1-1 0,-1-1 0,1 0 0,-2 0 0,1 0 0,-2-1 0,1 0 0,7-20 0,-5 13 0,230-566 0,-88 189 0,-145 380 0,1-3 0,0 0 0,2 0 0,0 1 0,1 0 0,0 1 0,15-18 0,-23 32 0,-1 1 0,1-1 0,0 1 0,-1-1 0,1 1 0,0 0 0,0 0 0,0-1 0,0 1 0,0 0 0,0 1 0,0-1 0,0 0 0,0 1 0,0-1 0,1 1 0,-1 0 0,3-1 0,-2 2 0,0-1 0,0 1 0,0 0 0,-1 0 0,1 0 0,0 0 0,-1 1 0,1-1 0,-1 1 0,0 0 0,1-1 0,-1 1 0,0 0 0,3 4 0,5 5 0,-1 0 0,0 1 0,-1 1 0,0-1 0,6 16 0,31 78 0,4 38 0,-6 3 0,30 188 0,14 309 0,-66-447-1365,-5-35-5461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04:1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1345 24575,'-25'-15'0,"20"10"0,-1 0 0,1 0 0,0 0 0,0 0 0,1-1 0,-1 0 0,1 0 0,0 0 0,-4-9 0,18 23 0,1-1 0,0 1 0,15 7 0,0-2 0,0-1 0,1-1 0,0-2 0,1 0 0,-1-2 0,2-1 0,-1-1 0,1-2 0,-1-1 0,1-1 0,0-1 0,0-1 0,33-7 0,-18 0 0,0-2 0,0-1 0,-1-3 0,0-1 0,-2-2 0,0-2 0,68-44 0,-72 39 0,-2-2 0,-2-2 0,0-1 0,-2-2 0,-1 0 0,-1-2 0,-2-2 0,-1 0 0,-2-2 0,32-66 0,-44 77 0,-1-1 0,-1 0 0,-2 0 0,0-1 0,-2 0 0,-1 0 0,-1-1 0,-2 1 0,-1-1 0,-1 0 0,-1 1 0,-1-1 0,-2 0 0,-1 1 0,-1 0 0,-2 0 0,-12-30 0,12 39 0,-1 0 0,-1 1 0,0 1 0,-1-1 0,-1 2 0,-1 0 0,0 0 0,-1 1 0,-1 1 0,-23-18 0,25 23 0,0 0 0,0 2 0,0-1 0,-1 2 0,0 0 0,-1 0 0,1 2 0,-1 0 0,0 0 0,0 1 0,0 1 0,-1 1 0,1 0 0,-26 2 0,14 3 0,0 1 0,0 2 0,1 0 0,0 2 0,0 0 0,1 2 0,0 1 0,1 1 0,0 1 0,-41 33 0,23-13 0,2 2 0,1 2 0,2 2 0,-52 70 0,64-75 0,1 2 0,2 0 0,2 1 0,1 1 0,2 1 0,1 1 0,-9 44 0,19-61 0,2 0 0,0 0 0,2 1 0,1-1 0,1 1 0,1-1 0,1 0 0,1 1 0,1-1 0,1 0 0,1-1 0,1 1 0,2-1 0,13 28 0,0-12 0,1-2 0,1-1 0,2-1 0,40 41 0,3-7-180,132 104 0,153 75-2267,7-24-2937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04:14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6678 1774 24575,'-34'-10'0,"-60"-32"0,-163-97 0,133 67 0,113 66-1,-721-395 12,-18 32-127,-75 24-458,-24 67 609,536 205-42,221 58-39,-134-7-1,169 20 74,0 4 0,-1 1 0,-83 17 0,98-10 71,1 1 1,0 3 0,1 1-1,1 2 1,-51 28-1,5 8-73,-142 114 0,-59 88-29,214-187 4,3 4 0,4 3 0,2 2 0,4 3 0,-97 174 0,92-122 0,7 3 0,5 2 0,-35 145 0,84-268 0,2-10 0,0 1 0,1-1 0,0 0 0,-1 1 0,2-1 0,-1 1 0,0-1 0,1 0 0,0 1 0,0 0 0,1 5 0,2-40 0,-10 1 0,-1 1 0,-2 0 0,-15-34 0,-48-78 0,58 112 0,-54-97-59,-104-207-1247,159 300-5520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04:1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0 327 24575,'0'0'0,"0"0"0,0 0 0,3-14 0,2 5 0,-1 0 0,1 1 0,1-1 0,-1 1 0,2 1 0,-1-1 0,1 1 0,0 0 0,0 1 0,1-1 0,14-8 0,12-6 0,53-24 0,-86 45 0,258-107-306,-203 86-753,-9 2-5767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1CD4276-431B-4B81-BAC5-E8FD2487A0C3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FE66FC6-4312-492F-B667-A8E561F4EE4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6495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pysoftware/iSpy/blob/eb0094c49ef9545ee52d4a0eeadb5acd71730fe9/Server/LocalServer.c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dium.com/@securylight/ispy-c86019163cc1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pysoftware/iSpy/blob/eb0094c49ef9545ee52d4a0eeadb5acd71730fe9/Server/LocalServer.c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dium.com/@securylight/ispy-c86019163cc1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pysoftware/iSpy/blob/eb0094c49ef9545ee52d4a0eeadb5acd71730fe9/Server/LocalServer.c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dium.com/@securylight/ispy-c86019163cc1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436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Or Sahar. </a:t>
            </a:r>
          </a:p>
          <a:p>
            <a:r>
              <a:rPr lang="en-US" dirty="0"/>
              <a:t>I was a developer and developer team lead for many years.</a:t>
            </a:r>
          </a:p>
          <a:p>
            <a:r>
              <a:rPr lang="en-US" dirty="0"/>
              <a:t>A few years ago, at the age of 40, I switched to application security consultation and penetration testing.</a:t>
            </a:r>
          </a:p>
          <a:p>
            <a:r>
              <a:rPr lang="en-US" dirty="0"/>
              <a:t>Later on, I focused on application security research.</a:t>
            </a:r>
          </a:p>
          <a:p>
            <a:r>
              <a:rPr lang="en-US" dirty="0"/>
              <a:t>Today I’m a senior security researcher.</a:t>
            </a:r>
          </a:p>
          <a:p>
            <a:r>
              <a:rPr lang="en-US" dirty="0"/>
              <a:t>My drug of choice is chasing CVES, and climbing snowy mountains.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00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49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44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04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01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01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81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72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02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articles and courses that explain the cost of vulnerabilities </a:t>
            </a:r>
          </a:p>
          <a:p>
            <a:r>
              <a:rPr lang="en-US" dirty="0"/>
              <a:t>in this workshop we’ll not elaborate about it. </a:t>
            </a:r>
          </a:p>
          <a:p>
            <a:r>
              <a:rPr lang="en-US" dirty="0"/>
              <a:t>if you find it’s interesting to </a:t>
            </a:r>
            <a:r>
              <a:rPr lang="en-US" dirty="0" err="1"/>
              <a:t>to</a:t>
            </a:r>
            <a:r>
              <a:rPr lang="en-US" dirty="0"/>
              <a:t> jfgi.com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7327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87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MOVEit</a:t>
            </a:r>
            <a:r>
              <a:rPr lang="en-US" dirty="0"/>
              <a:t> has a group of products that offer secure and compliant ways to transfer sensitive data between partners, customers, users, and systems</a:t>
            </a:r>
          </a:p>
          <a:p>
            <a:r>
              <a:rPr lang="en-US" dirty="0"/>
              <a:t>. On may 2023 the vulnerability was disclosed by security firm and already exploited in the wild.</a:t>
            </a:r>
          </a:p>
          <a:p>
            <a:r>
              <a:rPr lang="en-US" dirty="0"/>
              <a:t>The mass-exploitation of </a:t>
            </a:r>
            <a:r>
              <a:rPr lang="en-US" dirty="0" err="1"/>
              <a:t>MOVEit</a:t>
            </a:r>
            <a:r>
              <a:rPr lang="en-US" dirty="0"/>
              <a:t> Transfer software has rapidly cemented itself as the largest hack of the year so far. </a:t>
            </a:r>
          </a:p>
          <a:p>
            <a:r>
              <a:rPr lang="en-US" dirty="0"/>
              <a:t>While the full impact of the attack will likely remain untold for months to come, </a:t>
            </a:r>
          </a:p>
          <a:p>
            <a:r>
              <a:rPr lang="en-US" dirty="0"/>
              <a:t>there are now more than 1,000 known victims of the </a:t>
            </a:r>
            <a:r>
              <a:rPr lang="en-US" dirty="0" err="1"/>
              <a:t>MOVEit</a:t>
            </a:r>
            <a:r>
              <a:rPr lang="en-US" dirty="0"/>
              <a:t> breach, according to cybersecurity company </a:t>
            </a:r>
            <a:r>
              <a:rPr lang="en-US" dirty="0" err="1"/>
              <a:t>Emsisoft</a:t>
            </a:r>
            <a:r>
              <a:rPr lang="en-US" dirty="0"/>
              <a:t>.</a:t>
            </a:r>
          </a:p>
          <a:p>
            <a:r>
              <a:rPr lang="en-US" dirty="0"/>
              <a:t>This milestone makes the </a:t>
            </a:r>
            <a:r>
              <a:rPr lang="en-US" dirty="0" err="1"/>
              <a:t>MOVEit</a:t>
            </a:r>
            <a:r>
              <a:rPr lang="en-US" dirty="0"/>
              <a:t> breach not just the largest hack of 2023 — but also one of the largest in recent history.</a:t>
            </a:r>
          </a:p>
          <a:p>
            <a:r>
              <a:rPr lang="en-US" dirty="0"/>
              <a:t>The root cause of  </a:t>
            </a:r>
            <a:r>
              <a:rPr lang="en-US" dirty="0" err="1"/>
              <a:t>MOVEit</a:t>
            </a:r>
            <a:r>
              <a:rPr lang="en-US" dirty="0"/>
              <a:t> mass-exploitation is </a:t>
            </a:r>
            <a:r>
              <a:rPr lang="en-US" dirty="0" err="1"/>
              <a:t>sql</a:t>
            </a:r>
            <a:r>
              <a:rPr lang="en-US" dirty="0"/>
              <a:t> injection.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3145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2661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8852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10650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056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8EE5A-C066-AC8D-8862-061525A25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8B602A-CE0C-5206-2A59-F79E7F243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35120-FF3A-42F9-97AC-0962B0722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32936-5571-6CDD-AE1B-C26E2E731F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38349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A2366-6564-2117-E9EA-EE42F6C16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A931A1-0063-9957-2170-34D962E6F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9C91-090E-3BE3-9A53-71E9239B4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40604-C280-E95B-4816-E2CE1C9741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545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41BBB-0F01-4021-F005-7038FC144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F982D-CCF4-CACE-C762-850C129F52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D3E677-159E-3EAD-140B-0740CEFB1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576D2-316C-4800-B481-CD980725D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2252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8F187-BE7A-D6E4-7F09-A3026E2F5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916486-9B7C-49A0-D42A-0F19C26BD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BB7FFD-AA57-F81E-949C-EFC43FBE8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A2011-0036-1EDF-87B4-4A04BB901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32834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36801-C693-AAF0-1DC2-53DBD6C04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316BA2-37FB-1C5C-4157-0F8DDAB7E1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A0EFD-DDD7-2E22-1CAE-80FC876BA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C3701-F2D5-3643-5164-33888A5DA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0478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Until recently, I was a developer and not very concerned about security. Which means my code had zero security problems.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5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BC195-1BAF-D436-0F03-ADFB1922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355C1-86A9-DE30-2191-4897B01C2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F4AFA4-9546-A6C3-750C-566F6D9A0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865C5-E26E-1464-A4C8-AF6689023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2856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chatgpt4 and </a:t>
            </a:r>
            <a:r>
              <a:rPr lang="en-US" dirty="0" err="1"/>
              <a:t>gemini</a:t>
            </a:r>
            <a:endParaRPr lang="en-US" dirty="0"/>
          </a:p>
          <a:p>
            <a:r>
              <a:rPr lang="en-US" dirty="0" err="1"/>
              <a:t>chatgpt</a:t>
            </a:r>
            <a:r>
              <a:rPr lang="en-US" dirty="0"/>
              <a:t> was a little worse: </a:t>
            </a:r>
            <a:br>
              <a:rPr lang="en-US" dirty="0"/>
            </a:b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const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imagePath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= </a:t>
            </a:r>
            <a:r>
              <a:rPr lang="en-US" b="0" i="0" dirty="0">
                <a:solidFill>
                  <a:srgbClr val="00A67D"/>
                </a:solidFill>
                <a:effectLst/>
                <a:latin typeface="Söhne Mono"/>
              </a:rPr>
              <a:t>`public/${color}/${</a:t>
            </a:r>
            <a:r>
              <a:rPr lang="en-US" b="0" i="0" dirty="0" err="1">
                <a:solidFill>
                  <a:srgbClr val="00A67D"/>
                </a:solidFill>
                <a:effectLst/>
                <a:latin typeface="Söhne Mono"/>
              </a:rPr>
              <a:t>imgName</a:t>
            </a:r>
            <a:r>
              <a:rPr lang="en-US" b="0" i="0" dirty="0">
                <a:solidFill>
                  <a:srgbClr val="00A67D"/>
                </a:solidFill>
                <a:effectLst/>
                <a:latin typeface="Söhne Mono"/>
              </a:rPr>
              <a:t>}`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;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37828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AA333-D76F-2ED2-BDE4-C881BD260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C6E78-1ACD-0348-8CEE-4A09C5EED5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32CF9-FA27-F9CA-29A9-75C7368B1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6041A-77FA-A8D5-670A-71D193700E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50994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5D333-4BE4-72E6-CA0F-DE0A3A3C0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0C41A0-AC2D-E4E9-CA4D-81B1662D58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F977E7-9A83-A220-8B3C-CA78A7569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A2CC3-6F2C-4FF2-74A5-B13F0A25A0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43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64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C5F53-CFA7-9505-1644-106B10192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DEA16-4935-8175-1772-58FF10412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2A9AAA-2D77-213D-3571-14ABB4C7B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E7AF8-00BB-8F3D-FCF0-5FBBADC661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44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91675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B8F8E-4DAC-893F-683E-B3C198ACF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C1762C-D0D2-6D14-5EB0-865BD303C5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7F57F3-AA2F-5D45-367C-F4CDDDF0E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Cumbersome</a:t>
            </a:r>
            <a:endParaRPr lang="he-IL" dirty="0"/>
          </a:p>
          <a:p>
            <a:r>
              <a:rPr lang="en-US" dirty="0"/>
              <a:t>Easy to forget to do</a:t>
            </a:r>
          </a:p>
          <a:p>
            <a:r>
              <a:rPr lang="en-US" dirty="0"/>
              <a:t>Duplication of </a:t>
            </a:r>
            <a:r>
              <a:rPr lang="en-US" dirty="0" err="1"/>
              <a:t>RegEx</a:t>
            </a:r>
            <a:endParaRPr lang="en-US" dirty="0"/>
          </a:p>
          <a:p>
            <a:r>
              <a:rPr lang="en-US" dirty="0"/>
              <a:t>Can still access “green”, “</a:t>
            </a:r>
            <a:r>
              <a:rPr lang="en-US" dirty="0" err="1"/>
              <a:t>rat.webp</a:t>
            </a:r>
            <a:r>
              <a:rPr lang="en-US" dirty="0"/>
              <a:t>”, “ids/</a:t>
            </a:r>
            <a:r>
              <a:rPr lang="en-US" dirty="0" err="1"/>
              <a:t>john_doe.webp</a:t>
            </a:r>
            <a:r>
              <a:rPr lang="en-US" dirty="0"/>
              <a:t>”, “funday/</a:t>
            </a:r>
            <a:r>
              <a:rPr lang="en-US" dirty="0" err="1"/>
              <a:t>programmers_team.webp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6AD8F-8993-B8D9-B0A3-8DDAE7B8B3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45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61024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B4ED7-00F3-7298-9453-2625EED4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68929-C4B0-FAA8-D917-22793E9E4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DC724E-617C-FE90-A4ED-9A1E03036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resolve() allows following links</a:t>
            </a:r>
          </a:p>
          <a:p>
            <a:r>
              <a:rPr lang="en-US" dirty="0"/>
              <a:t>+ Same as on previous slide: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Cumbersome</a:t>
            </a:r>
            <a:endParaRPr lang="he-IL" dirty="0"/>
          </a:p>
          <a:p>
            <a:r>
              <a:rPr lang="en-US" dirty="0"/>
              <a:t>Easy to forget to do</a:t>
            </a:r>
          </a:p>
          <a:p>
            <a:r>
              <a:rPr lang="en-US" dirty="0"/>
              <a:t>Duplication of </a:t>
            </a:r>
            <a:r>
              <a:rPr lang="en-US" dirty="0" err="1"/>
              <a:t>RegEx</a:t>
            </a:r>
            <a:endParaRPr lang="en-US" dirty="0"/>
          </a:p>
          <a:p>
            <a:r>
              <a:rPr lang="en-US" dirty="0"/>
              <a:t>Can still access “green”, “</a:t>
            </a:r>
            <a:r>
              <a:rPr lang="en-US" dirty="0" err="1"/>
              <a:t>rat.webp</a:t>
            </a:r>
            <a:r>
              <a:rPr lang="en-US" dirty="0"/>
              <a:t>”, “ids/</a:t>
            </a:r>
            <a:r>
              <a:rPr lang="en-US" dirty="0" err="1"/>
              <a:t>john_doe.webp</a:t>
            </a:r>
            <a:r>
              <a:rPr lang="en-US" dirty="0"/>
              <a:t>”, “funday/</a:t>
            </a:r>
            <a:r>
              <a:rPr lang="en-US" dirty="0" err="1"/>
              <a:t>programmers_team.webp</a:t>
            </a:r>
            <a:r>
              <a:rPr lang="en-US" dirty="0"/>
              <a:t>”</a:t>
            </a:r>
          </a:p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88CC0-4E67-FA47-206D-CB6B40DAE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46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09720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97AA7-4DC1-887E-83A8-53EA8343B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1E5AF-7E66-9851-260F-1A3A9B2AF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1153D-65E6-241E-FDD3-27BB96185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still access “green”, “</a:t>
            </a:r>
            <a:r>
              <a:rPr lang="en-US" dirty="0" err="1"/>
              <a:t>rat.webp</a:t>
            </a:r>
            <a:r>
              <a:rPr lang="en-US" dirty="0"/>
              <a:t>”, “ids/</a:t>
            </a:r>
            <a:r>
              <a:rPr lang="en-US" dirty="0" err="1"/>
              <a:t>john_doe.webp</a:t>
            </a:r>
            <a:r>
              <a:rPr lang="en-US" dirty="0"/>
              <a:t>”, “funday/</a:t>
            </a:r>
            <a:r>
              <a:rPr lang="en-US" dirty="0" err="1"/>
              <a:t>programmers_team.webp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943D2-D4CE-25B3-2A9D-513CE9A95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47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1111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D92BA-25EC-24E7-25B1-246C486AD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F95F02-5C21-E5DA-B829-FC5BA617C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25724C-3666-7025-714D-7362EFF07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03C32-AC82-5277-1E94-45B168C49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48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85990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8BC95-2739-557F-4C1A-7B637FE4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0571B5-1DDE-184A-CDA9-C3E298EF9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58B0FA-FC34-EA31-F4D2-36F0E1FB5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A0DBC-6FAB-459B-87BC-CFA5046951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52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4284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I met Or, I started to learn about the world of security.</a:t>
            </a:r>
          </a:p>
          <a:p>
            <a:r>
              <a:rPr lang="en-US" dirty="0"/>
              <a:t>One day we researched an open-source surveillance solution that allows remote access to cameras and recordings.</a:t>
            </a:r>
          </a:p>
          <a:p>
            <a:r>
              <a:rPr lang="en-US" dirty="0"/>
              <a:t>The solution contained a feature that remotely allowed playing recorded videos using your default media player.</a:t>
            </a:r>
          </a:p>
          <a:p>
            <a:r>
              <a:rPr lang="en-US" dirty="0"/>
              <a:t>It was implemented by concatenating </a:t>
            </a:r>
            <a:r>
              <a:rPr lang="en-US" dirty="0" err="1"/>
              <a:t>unsanitized</a:t>
            </a:r>
            <a:r>
              <a:rPr lang="en-US" dirty="0"/>
              <a:t> user input to an OS command and executing that.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893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E9B8E-B22A-E8F7-F831-4FDF751E5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6E339-2791-99C4-5D30-820D4853A4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698329-8B8B-5AE7-0102-C8C3CA17E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chatgpt4</a:t>
            </a:r>
          </a:p>
          <a:p>
            <a:r>
              <a:rPr lang="en-US" dirty="0" err="1"/>
              <a:t>gemini</a:t>
            </a:r>
            <a:r>
              <a:rPr lang="en-US" dirty="0"/>
              <a:t> is again worse</a:t>
            </a:r>
          </a:p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3D697-279C-A08C-71AD-09CAFD540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53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20832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E9B8E-B22A-E8F7-F831-4FDF751E5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6E339-2791-99C4-5D30-820D4853A4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698329-8B8B-5AE7-0102-C8C3CA17E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chatgpt4</a:t>
            </a:r>
          </a:p>
          <a:p>
            <a:r>
              <a:rPr lang="en-US" dirty="0" err="1"/>
              <a:t>gemini</a:t>
            </a:r>
            <a:r>
              <a:rPr lang="en-US" dirty="0"/>
              <a:t> is again worse</a:t>
            </a:r>
          </a:p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3D697-279C-A08C-71AD-09CAFD540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54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39092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A4FEA-E3FA-EB8A-389D-FE2EB3983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2DF7C-2FFD-8091-B721-022B91502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887A6A-EA9E-33F7-F4B3-39BA017D3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tell me there’s no input validation and that this is dangerous.</a:t>
            </a:r>
          </a:p>
          <a:p>
            <a:r>
              <a:rPr lang="en-US" dirty="0"/>
              <a:t>both mention possible </a:t>
            </a:r>
            <a:r>
              <a:rPr lang="en-US" dirty="0" err="1"/>
              <a:t>nosql</a:t>
            </a:r>
            <a:r>
              <a:rPr lang="en-US" dirty="0"/>
              <a:t> injection.</a:t>
            </a:r>
          </a:p>
          <a:p>
            <a:r>
              <a:rPr lang="en-US" dirty="0"/>
              <a:t>----</a:t>
            </a:r>
          </a:p>
          <a:p>
            <a:r>
              <a:rPr lang="en-US" dirty="0" err="1"/>
              <a:t>chatgpt</a:t>
            </a:r>
            <a:r>
              <a:rPr lang="en-US" dirty="0"/>
              <a:t> also thinks there is no error handling (and is wrong – that’s what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wrap_with_mongodb_boilerplate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does).</a:t>
            </a:r>
          </a:p>
          <a:p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----</a:t>
            </a:r>
            <a:endParaRPr lang="en-US" dirty="0"/>
          </a:p>
          <a:p>
            <a:r>
              <a:rPr lang="en-US" dirty="0" err="1"/>
              <a:t>chatgpt</a:t>
            </a:r>
            <a:r>
              <a:rPr lang="en-US" dirty="0"/>
              <a:t> add a lot of correct, but irrelevant data: </a:t>
            </a:r>
          </a:p>
          <a:p>
            <a:r>
              <a:rPr lang="en-US" dirty="0"/>
              <a:t>- should set database permissions to only allow authorized apps to access database.</a:t>
            </a:r>
          </a:p>
          <a:p>
            <a:r>
              <a:rPr lang="en-US" dirty="0"/>
              <a:t>- returned values from database might contain </a:t>
            </a:r>
            <a:r>
              <a:rPr lang="en-US" dirty="0" err="1"/>
              <a:t>pii</a:t>
            </a:r>
            <a:endParaRPr lang="en-US" dirty="0"/>
          </a:p>
          <a:p>
            <a:r>
              <a:rPr lang="en-US" dirty="0"/>
              <a:t>- should use https and not http</a:t>
            </a:r>
          </a:p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7AADA-59DA-3CD5-B701-D4A1BD4CD5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55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88994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A4FEA-E3FA-EB8A-389D-FE2EB3983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2DF7C-2FFD-8091-B721-022B91502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887A6A-EA9E-33F7-F4B3-39BA017D3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tell me there’s no input validation and that this is dangerous.</a:t>
            </a:r>
          </a:p>
          <a:p>
            <a:r>
              <a:rPr lang="en-US" dirty="0"/>
              <a:t>both mention possible </a:t>
            </a:r>
            <a:r>
              <a:rPr lang="en-US" dirty="0" err="1"/>
              <a:t>nosql</a:t>
            </a:r>
            <a:r>
              <a:rPr lang="en-US" dirty="0"/>
              <a:t> injection.</a:t>
            </a:r>
          </a:p>
          <a:p>
            <a:r>
              <a:rPr lang="en-US" dirty="0"/>
              <a:t>----</a:t>
            </a:r>
          </a:p>
          <a:p>
            <a:r>
              <a:rPr lang="en-US" dirty="0" err="1"/>
              <a:t>chatgpt</a:t>
            </a:r>
            <a:r>
              <a:rPr lang="en-US" dirty="0"/>
              <a:t> also thinks there is no error handling (and is wrong – that’s what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wrap_with_mongodb_boilerplate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does).</a:t>
            </a:r>
          </a:p>
          <a:p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----</a:t>
            </a:r>
            <a:endParaRPr lang="en-US" dirty="0"/>
          </a:p>
          <a:p>
            <a:r>
              <a:rPr lang="en-US" dirty="0" err="1"/>
              <a:t>chatgpt</a:t>
            </a:r>
            <a:r>
              <a:rPr lang="en-US" dirty="0"/>
              <a:t> add a lot of correct, but irrelevant data: </a:t>
            </a:r>
          </a:p>
          <a:p>
            <a:r>
              <a:rPr lang="en-US" dirty="0"/>
              <a:t>- should set database permissions to only allow authorized apps to access database.</a:t>
            </a:r>
          </a:p>
          <a:p>
            <a:r>
              <a:rPr lang="en-US" dirty="0"/>
              <a:t>- returned values from database might contain </a:t>
            </a:r>
            <a:r>
              <a:rPr lang="en-US" dirty="0" err="1"/>
              <a:t>pii</a:t>
            </a:r>
            <a:endParaRPr lang="en-US" dirty="0"/>
          </a:p>
          <a:p>
            <a:r>
              <a:rPr lang="en-US" dirty="0"/>
              <a:t>- should use https and not http</a:t>
            </a:r>
          </a:p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7AADA-59DA-3CD5-B701-D4A1BD4CD5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56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6657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E9B8E-B22A-E8F7-F831-4FDF751E5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6E339-2791-99C4-5D30-820D4853A4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698329-8B8B-5AE7-0102-C8C3CA17E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chatgpt4</a:t>
            </a:r>
          </a:p>
          <a:p>
            <a:r>
              <a:rPr lang="en-US" dirty="0" err="1"/>
              <a:t>gemini</a:t>
            </a:r>
            <a:r>
              <a:rPr lang="en-US" dirty="0"/>
              <a:t> is again worse</a:t>
            </a:r>
          </a:p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3D697-279C-A08C-71AD-09CAFD540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57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25706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F6805-994A-4498-B311-200A36C7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A2EF0-3D7C-47BB-C9C3-6581E745F7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9E93BB-F8AF-33A1-033A-C3854D7D6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chatgpt4</a:t>
            </a:r>
          </a:p>
          <a:p>
            <a:r>
              <a:rPr lang="en-US" dirty="0" err="1"/>
              <a:t>gemini</a:t>
            </a:r>
            <a:r>
              <a:rPr lang="en-US" dirty="0"/>
              <a:t> is again worse</a:t>
            </a:r>
          </a:p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12F45-5D78-A756-B518-253FC76A3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58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230943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D3EAB-0D7E-DDD2-87CE-2F92BD122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CCE3C7-4608-F1E0-883A-472CA542D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AB597-EFF3-D791-8512-7F0293B1C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E152D-056D-5FA6-6BFD-32B375B1EB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59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40103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F6805-994A-4498-B311-200A36C7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A2EF0-3D7C-47BB-C9C3-6581E745F7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9E93BB-F8AF-33A1-033A-C3854D7D6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chatgpt4</a:t>
            </a:r>
          </a:p>
          <a:p>
            <a:r>
              <a:rPr lang="en-US" dirty="0" err="1"/>
              <a:t>gemini</a:t>
            </a:r>
            <a:r>
              <a:rPr lang="en-US" dirty="0"/>
              <a:t> is again worse</a:t>
            </a:r>
          </a:p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12F45-5D78-A756-B518-253FC76A3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60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42047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0156-5A24-C08D-7834-86D9A5944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01C751-371E-61F6-5FF6-822F5FF394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18D928-BE07-E0F3-09DB-D54A0C8CB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https://www.msn.com/en-us/news/technology/uncle-sam-s-had-it-up-to-here-with-unforgivable-sql-injection-flaws/ar-BB1kzyo3?ocid=msedgntp&amp;pc=HCTS&amp;cvid=d162b717c4f9424fb3b8fd03efb0edbe&amp;ei=74</a:t>
            </a:r>
          </a:p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7112B-A1F3-25FA-A0A9-298A94E19C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61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32143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0156-5A24-C08D-7834-86D9A5944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01C751-371E-61F6-5FF6-822F5FF394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18D928-BE07-E0F3-09DB-D54A0C8CB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7112B-A1F3-25FA-A0A9-298A94E19C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62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967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was shocked.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was a smart developer. He wrote a great commercial quality product by himself.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Doesn’t he know never to use </a:t>
            </a:r>
            <a:r>
              <a:rPr lang="en-US" dirty="0" err="1"/>
              <a:t>unsanitized</a:t>
            </a:r>
            <a:r>
              <a:rPr lang="en-US" dirty="0"/>
              <a:t> user input?</a:t>
            </a:r>
          </a:p>
          <a:p>
            <a:r>
              <a:rPr lang="en-US" dirty="0"/>
              <a:t>But, then again, I shouldn’t be surprised. Many developers never learn about security.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089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63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92833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053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941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97AA7-4DC1-887E-83A8-53EA8343B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1E5AF-7E66-9851-260F-1A3A9B2AF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1153D-65E6-241E-FDD3-27BB96185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still access “green”, “</a:t>
            </a:r>
            <a:r>
              <a:rPr lang="en-US" dirty="0" err="1"/>
              <a:t>rat.webp</a:t>
            </a:r>
            <a:r>
              <a:rPr lang="en-US" dirty="0"/>
              <a:t>”, “ids/</a:t>
            </a:r>
            <a:r>
              <a:rPr lang="en-US" dirty="0" err="1"/>
              <a:t>john_doe.webp</a:t>
            </a:r>
            <a:r>
              <a:rPr lang="en-US" dirty="0"/>
              <a:t>”, “funday/</a:t>
            </a:r>
            <a:r>
              <a:rPr lang="en-US" dirty="0" err="1"/>
              <a:t>programmers_team.webp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943D2-D4CE-25B3-2A9D-513CE9A95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67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563658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D92BA-25EC-24E7-25B1-246C486AD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F95F02-5C21-E5DA-B829-FC5BA617C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25724C-3666-7025-714D-7362EFF07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03C32-AC82-5277-1E94-45B168C49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68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8437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D1B69-0378-AC94-92F9-FA1608B0C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2AB096-9568-2C5B-F183-934F5A7A31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D31F67-CE19-9A7C-28C5-A985807F8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7BACA-18EE-5D27-3650-53A672FADE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69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61140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5D067-095B-FFF1-F3FD-9FD365703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98DDD-B56F-40B3-E977-82001600AB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15756C-666E-4807-B77C-39FC0A01E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1B9B9-3AE7-0C82-118F-AD30616B4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70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395238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76BD1-29B4-2797-8838-56180964E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D404DC-0416-03CB-9B98-F5A8F2E65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E74B7E-C16E-5988-D342-D4F60AD73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39100-FCB4-8841-A879-32D3BDF23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71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0486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https://github.com/ispysoftware/iSpy/blob/eb0094c49ef9545ee52d4a0eeadb5acd71730fe9/Server/LocalServer.cs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https://medium.com/@securylight/ispy-c86019163cc1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64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https://github.com/ispysoftware/iSpy/blob/eb0094c49ef9545ee52d4a0eeadb5acd71730fe9/Server/LocalServer.cs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https://medium.com/@securylight/ispy-c86019163cc1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76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https://github.com/ispysoftware/iSpy/blob/eb0094c49ef9545ee52d4a0eeadb5acd71730fe9/Server/LocalServer.cs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https://medium.com/@securylight/ispy-c86019163cc1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70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01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2E4-9F20-3F91-607D-C41DF45FC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E303E8-DCB8-AAF5-D923-A6ED8ACCD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B2BF7-DC25-AE0B-D526-1E387D927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CF583-0DEF-A9C5-8FD6-87A10F7D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BB311-DEA4-CBA8-5049-D1D16468A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3052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A9F57-71AB-038C-C046-0B841E5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BB7D60-8FD1-8C90-0795-8F80B3759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49F3E-6EC9-AAF4-80A3-404D4444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2F62E-728C-E8FE-EAFF-0E8D5C944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D7B20-CF02-9BE7-8ADE-D5B59205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7134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170918-7CE1-6B01-4EDE-B1FE0BA48C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27B8B-6AF1-985D-4F1C-660A4B9CF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F46A8-B1E1-E8DC-A9A8-EB857604F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72BAC-2A20-EBF7-EC7E-D8FECF74D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3C23A-35BB-2D53-55BD-A1A9CC6D5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7369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393" y="951358"/>
            <a:ext cx="11543608" cy="851103"/>
          </a:xfrm>
          <a:noFill/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393" y="2015384"/>
            <a:ext cx="11377352" cy="4597852"/>
          </a:xfrm>
          <a:noFill/>
        </p:spPr>
        <p:txBody>
          <a:bodyPr>
            <a:normAutofit/>
          </a:bodyPr>
          <a:lstStyle>
            <a:lvl1pPr>
              <a:defRPr sz="3600">
                <a:solidFill>
                  <a:srgbClr val="00B0F0"/>
                </a:solidFill>
              </a:defRPr>
            </a:lvl1pPr>
            <a:lvl2pPr>
              <a:defRPr sz="3200">
                <a:solidFill>
                  <a:srgbClr val="00B0F0"/>
                </a:solidFill>
              </a:defRPr>
            </a:lvl2pPr>
            <a:lvl3pPr>
              <a:defRPr sz="2800">
                <a:solidFill>
                  <a:srgbClr val="00B0F0"/>
                </a:solidFill>
              </a:defRPr>
            </a:lvl3pPr>
            <a:lvl4pPr>
              <a:defRPr sz="2400">
                <a:solidFill>
                  <a:srgbClr val="00B0F0"/>
                </a:solidFill>
              </a:defRPr>
            </a:lvl4pPr>
            <a:lvl5pPr>
              <a:defRPr sz="2400">
                <a:solidFill>
                  <a:srgbClr val="00B0F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611185-8325-E223-8C02-B8D8EA5611AC}"/>
              </a:ext>
            </a:extLst>
          </p:cNvPr>
          <p:cNvSpPr txBox="1">
            <a:spLocks/>
          </p:cNvSpPr>
          <p:nvPr userDrawn="1"/>
        </p:nvSpPr>
        <p:spPr>
          <a:xfrm>
            <a:off x="0" y="-1"/>
            <a:ext cx="12192000" cy="830997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24000">
                <a:srgbClr val="5FADE4"/>
              </a:gs>
              <a:gs pos="74000">
                <a:srgbClr val="CEE3ED"/>
              </a:gs>
              <a:gs pos="83000">
                <a:srgbClr val="00B0F0"/>
              </a:gs>
              <a:gs pos="100000">
                <a:srgbClr val="D7E9F5"/>
              </a:gs>
            </a:gsLst>
            <a:lin ang="1350000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Secure From Scratch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F29DD3-49D5-B45B-12B0-21961BFA40E9}"/>
              </a:ext>
            </a:extLst>
          </p:cNvPr>
          <p:cNvGrpSpPr/>
          <p:nvPr userDrawn="1"/>
        </p:nvGrpSpPr>
        <p:grpSpPr>
          <a:xfrm>
            <a:off x="10840616" y="-285332"/>
            <a:ext cx="1603174" cy="1587357"/>
            <a:chOff x="10840616" y="-285332"/>
            <a:chExt cx="1603174" cy="158735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DAC998A-2F44-D32A-5FA2-08265C1C8DD4}"/>
                </a:ext>
              </a:extLst>
            </p:cNvPr>
            <p:cNvSpPr/>
            <p:nvPr userDrawn="1"/>
          </p:nvSpPr>
          <p:spPr>
            <a:xfrm>
              <a:off x="10840616" y="-285332"/>
              <a:ext cx="1603174" cy="15873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C1D6AA7-8CE7-8D7F-0A09-FDCA917E4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21244" y="67997"/>
              <a:ext cx="697429" cy="76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4345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WASP Header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854EF8-6956-E668-F7B9-5167D91783A5}"/>
              </a:ext>
            </a:extLst>
          </p:cNvPr>
          <p:cNvSpPr txBox="1">
            <a:spLocks/>
          </p:cNvSpPr>
          <p:nvPr userDrawn="1"/>
        </p:nvSpPr>
        <p:spPr>
          <a:xfrm>
            <a:off x="0" y="-1"/>
            <a:ext cx="12192000" cy="830997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24000">
                <a:srgbClr val="5FADE4"/>
              </a:gs>
              <a:gs pos="74000">
                <a:srgbClr val="CEE3ED"/>
              </a:gs>
              <a:gs pos="83000">
                <a:srgbClr val="00B0F0"/>
              </a:gs>
              <a:gs pos="100000">
                <a:srgbClr val="D7E9F5"/>
              </a:gs>
            </a:gsLst>
            <a:lin ang="1350000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Secure From Scratch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7F119F-D53B-348B-161B-77A790EF133C}"/>
              </a:ext>
            </a:extLst>
          </p:cNvPr>
          <p:cNvGrpSpPr/>
          <p:nvPr userDrawn="1"/>
        </p:nvGrpSpPr>
        <p:grpSpPr>
          <a:xfrm>
            <a:off x="10840616" y="-285332"/>
            <a:ext cx="1603174" cy="1587357"/>
            <a:chOff x="10840616" y="-285332"/>
            <a:chExt cx="1603174" cy="15873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261574F-7616-4B38-5D3B-2FB27D9D0976}"/>
                </a:ext>
              </a:extLst>
            </p:cNvPr>
            <p:cNvSpPr/>
            <p:nvPr userDrawn="1"/>
          </p:nvSpPr>
          <p:spPr>
            <a:xfrm>
              <a:off x="10840616" y="-285332"/>
              <a:ext cx="1603174" cy="15873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358D850-D9C8-489D-7A73-177944727D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21244" y="67997"/>
              <a:ext cx="697429" cy="76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5605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Sc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393" y="1662554"/>
            <a:ext cx="11543608" cy="851103"/>
          </a:xfrm>
          <a:solidFill>
            <a:schemeClr val="bg1"/>
          </a:solidFill>
        </p:spPr>
        <p:txBody>
          <a:bodyPr/>
          <a:lstStyle>
            <a:lvl1pPr>
              <a:defRPr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393" y="2726580"/>
            <a:ext cx="5286894" cy="3791210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  <a:lvl2pPr>
              <a:defRPr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80F64C-50CA-30C7-28A9-0D5C5566BA57}"/>
              </a:ext>
            </a:extLst>
          </p:cNvPr>
          <p:cNvSpPr txBox="1">
            <a:spLocks/>
          </p:cNvSpPr>
          <p:nvPr userDrawn="1"/>
        </p:nvSpPr>
        <p:spPr>
          <a:xfrm>
            <a:off x="0" y="-1"/>
            <a:ext cx="12192000" cy="830997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24000">
                <a:srgbClr val="5FADE4"/>
              </a:gs>
              <a:gs pos="74000">
                <a:srgbClr val="CEE3ED"/>
              </a:gs>
              <a:gs pos="83000">
                <a:srgbClr val="00B0F0"/>
              </a:gs>
              <a:gs pos="100000">
                <a:srgbClr val="D7E9F5"/>
              </a:gs>
            </a:gsLst>
            <a:lin ang="1350000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Secure From Scratch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4B0439-DAF3-CFFF-3BD4-ACAAB5B82D6A}"/>
              </a:ext>
            </a:extLst>
          </p:cNvPr>
          <p:cNvGrpSpPr/>
          <p:nvPr userDrawn="1"/>
        </p:nvGrpSpPr>
        <p:grpSpPr>
          <a:xfrm>
            <a:off x="10840616" y="-285332"/>
            <a:ext cx="1603174" cy="1587357"/>
            <a:chOff x="10840616" y="-285332"/>
            <a:chExt cx="1603174" cy="158735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C0A1BC-263E-D33F-E192-B1BA18916764}"/>
                </a:ext>
              </a:extLst>
            </p:cNvPr>
            <p:cNvSpPr/>
            <p:nvPr userDrawn="1"/>
          </p:nvSpPr>
          <p:spPr>
            <a:xfrm>
              <a:off x="10840616" y="-285332"/>
              <a:ext cx="1603174" cy="15873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F1FEC98-AC4E-5DB0-9C98-E0FD0290B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21244" y="67997"/>
              <a:ext cx="697429" cy="76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541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jec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D4B24E-679D-4009-AB95-E70383B99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781126"/>
            <a:ext cx="9144000" cy="3228920"/>
          </a:xfrm>
        </p:spPr>
        <p:txBody>
          <a:bodyPr>
            <a:normAutofit/>
          </a:bodyPr>
          <a:lstStyle>
            <a:lvl1pPr algn="ctr">
              <a:defRPr/>
            </a:lvl1pPr>
          </a:lstStyle>
          <a:p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Getting</a:t>
            </a:r>
            <a:b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Started</a:t>
            </a:r>
            <a:endParaRPr lang="he-IL" sz="8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8FC399-FB96-62FE-C59B-582A2F450AED}"/>
              </a:ext>
            </a:extLst>
          </p:cNvPr>
          <p:cNvSpPr txBox="1">
            <a:spLocks/>
          </p:cNvSpPr>
          <p:nvPr userDrawn="1"/>
        </p:nvSpPr>
        <p:spPr>
          <a:xfrm>
            <a:off x="0" y="-1"/>
            <a:ext cx="12192000" cy="830997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24000">
                <a:srgbClr val="5FADE4"/>
              </a:gs>
              <a:gs pos="74000">
                <a:srgbClr val="CEE3ED"/>
              </a:gs>
              <a:gs pos="83000">
                <a:srgbClr val="00B0F0"/>
              </a:gs>
              <a:gs pos="100000">
                <a:srgbClr val="D7E9F5"/>
              </a:gs>
            </a:gsLst>
            <a:lin ang="1350000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Secure From Scratch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E725FE-BF57-4D75-FAD9-521E616553A0}"/>
              </a:ext>
            </a:extLst>
          </p:cNvPr>
          <p:cNvGrpSpPr/>
          <p:nvPr userDrawn="1"/>
        </p:nvGrpSpPr>
        <p:grpSpPr>
          <a:xfrm>
            <a:off x="10840616" y="-285332"/>
            <a:ext cx="1603174" cy="1587357"/>
            <a:chOff x="10840616" y="-285332"/>
            <a:chExt cx="1603174" cy="158735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74BDB63-AD85-AC02-9926-A104ECBF1FB4}"/>
                </a:ext>
              </a:extLst>
            </p:cNvPr>
            <p:cNvSpPr/>
            <p:nvPr userDrawn="1"/>
          </p:nvSpPr>
          <p:spPr>
            <a:xfrm>
              <a:off x="10840616" y="-285332"/>
              <a:ext cx="1603174" cy="15873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4A24A82-FF91-B587-F6DE-6DC15BF5F2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21244" y="67997"/>
              <a:ext cx="697429" cy="76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2544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F65E-F343-D376-8B63-378C3442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F3981-470D-316A-C1AC-4C3A71C4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EF5C7-B8E6-790C-4E21-339235A0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A433D-C475-6F85-F5ED-42053D12E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E0897-ABD8-342C-C4E5-4DB8875A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285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8AF8F-7E08-937A-5310-4ADCE0EE0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DD60C-9CE2-5626-E020-BCE1A16C4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09037-5538-9634-47C0-F7B2EDDFB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72AF7-EA7F-F12A-370B-1E499FC8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DD075-3B7A-18B0-AA31-7ECF5DD2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1207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35A32-A8B8-BF52-9D9D-0D579EAD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01214-9E7C-7E74-F094-7316546C2A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850DB-20AB-C224-2D2D-2E8BA42E7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4B9D0-C2A2-0797-81F2-21C2483E8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1042B-217E-22B3-D428-8950B60ED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02337-C861-3BFB-BC12-B500D1FDA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2008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D825-C775-88E3-B8CC-858ED7C1A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C3569-3548-6813-E141-E14FD6290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75FEE-3C84-8AFD-7E1C-86FDC05B6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9E5E47-E6B4-9AC7-892F-012750B2B4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9BD3BD-5CE1-18EA-6EE9-8C32FD7FE1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5C22EA-26A0-4EA5-811D-00DEDDC4B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545CF2-16ED-D1BB-2BF5-45B497D6D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183FCF-850C-6D25-8063-2CA3B068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955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3884D-5A14-E2EA-D219-A23BD1BD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54DC1A-E875-1CD0-24CB-A4081ACD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6216C-9290-8348-63FD-D52303B42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DA4FB2-2E70-B487-8B7D-F4AAA7C91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157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174E59-87CE-5F8A-BEE7-4CCAADD0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29586-39A0-7B14-3A6E-17E923A6B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AC6DD-85FD-2FB1-4737-F35E9948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3898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9517-4412-5AD6-4AEE-9D06144C3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1DBD9-DB44-2C03-F2EF-F93157C3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D7B2E-9A91-EECB-C8A1-0C2DC836A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95325-851D-3CF3-8424-2FFF8496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62478-6829-5CC6-472C-BA1ED931A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B870C-3073-2DF8-8217-AA4D0DFB5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1194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6E5E-31A2-46E7-1DE6-A449EF2EC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9B81C1-C8F8-5C5B-F8BA-0B5FA8456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D1D26-CAB6-828F-8B8B-93D89DCF0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EA923-2B96-6719-0241-B329EFE1F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98666-405D-006A-C733-A0CECCCB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5F45F-6EE1-F9D6-6959-14A96A27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593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834A1E-1909-14B6-66DF-8514C35C2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5467E-7949-5438-AAE3-C5926CDD6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1C88E-835B-5309-8FEC-50D56D7856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5DC7A-6566-6B2A-75B9-39D9FACEC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652F8-6873-46F4-1CBA-5855CFE3B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68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svg"/><Relationship Id="rId3" Type="http://schemas.openxmlformats.org/officeDocument/2006/relationships/image" Target="../media/image5.gif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1/api/animals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282F-A32F-4003-A077-6C711F5CF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1122363"/>
            <a:ext cx="10786187" cy="2387600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Secure From Scratch</a:t>
            </a:r>
            <a:endParaRPr lang="he-IL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A7182-C94A-4EA5-B5D1-247A633F6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9320" y="3602038"/>
            <a:ext cx="9144000" cy="1655762"/>
          </a:xfrm>
        </p:spPr>
        <p:txBody>
          <a:bodyPr>
            <a:normAutofit fontScale="62500" lnSpcReduction="20000"/>
          </a:bodyPr>
          <a:lstStyle/>
          <a:p>
            <a:r>
              <a:rPr lang="en-US" sz="9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security in mind, </a:t>
            </a:r>
          </a:p>
          <a:p>
            <a:r>
              <a:rPr lang="en-US" sz="9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the first line of code</a:t>
            </a:r>
            <a:endParaRPr lang="he-IL" sz="9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21DB8E-AB7F-7965-3D78-F3FABAB7564D}"/>
              </a:ext>
            </a:extLst>
          </p:cNvPr>
          <p:cNvSpPr txBox="1">
            <a:spLocks/>
          </p:cNvSpPr>
          <p:nvPr userDrawn="1"/>
        </p:nvSpPr>
        <p:spPr>
          <a:xfrm>
            <a:off x="0" y="-1"/>
            <a:ext cx="12192000" cy="830997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24000">
                <a:srgbClr val="5FADE4"/>
              </a:gs>
              <a:gs pos="74000">
                <a:srgbClr val="CEE3ED"/>
              </a:gs>
              <a:gs pos="83000">
                <a:srgbClr val="00B0F0"/>
              </a:gs>
              <a:gs pos="100000">
                <a:srgbClr val="D7E9F5"/>
              </a:gs>
            </a:gsLst>
            <a:lin ang="1350000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Secure From Scratch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FF875A-4305-DBC0-9880-6719BDECF0BF}"/>
              </a:ext>
            </a:extLst>
          </p:cNvPr>
          <p:cNvGrpSpPr/>
          <p:nvPr/>
        </p:nvGrpSpPr>
        <p:grpSpPr>
          <a:xfrm>
            <a:off x="10840616" y="-285332"/>
            <a:ext cx="1603174" cy="1587357"/>
            <a:chOff x="10840616" y="-285332"/>
            <a:chExt cx="1603174" cy="158735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8E28D9-A4BD-33BA-056E-BDAD4C34199E}"/>
                </a:ext>
              </a:extLst>
            </p:cNvPr>
            <p:cNvSpPr/>
            <p:nvPr userDrawn="1"/>
          </p:nvSpPr>
          <p:spPr>
            <a:xfrm>
              <a:off x="10840616" y="-285332"/>
              <a:ext cx="1603174" cy="15873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D119B32-4893-5543-E44A-E45BF9EBD2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21244" y="67997"/>
              <a:ext cx="697429" cy="763000"/>
            </a:xfrm>
            <a:prstGeom prst="rect">
              <a:avLst/>
            </a:pr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2E3D4D8E-7363-52BE-6257-C3882A640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7699" y="3619762"/>
            <a:ext cx="1191120" cy="13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02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45F9BAE-7A12-B997-AD51-6456A2A63DE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Or Sahar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B7415E4-BE8C-483D-BCCD-29AFE6B2C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892" y="2726580"/>
            <a:ext cx="6450907" cy="3791210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(body)"/>
                <a:cs typeface="Calibri" panose="020F0502020204030204" pitchFamily="34" charset="0"/>
              </a:rPr>
              <a:t>Security researcher</a:t>
            </a:r>
          </a:p>
          <a:p>
            <a:pPr marL="0" indent="0">
              <a:buNone/>
            </a:pPr>
            <a:r>
              <a:rPr lang="en-US" dirty="0">
                <a:latin typeface="Calibri(body)"/>
                <a:cs typeface="Calibri" panose="020F0502020204030204" pitchFamily="34" charset="0"/>
              </a:rPr>
              <a:t>Secure code Influencer </a:t>
            </a:r>
          </a:p>
          <a:p>
            <a:pPr marL="0" indent="0">
              <a:buNone/>
            </a:pPr>
            <a:r>
              <a:rPr lang="en-US" dirty="0">
                <a:latin typeface="Calibri(body)"/>
                <a:cs typeface="Calibri" panose="020F0502020204030204" pitchFamily="34" charset="0"/>
              </a:rPr>
              <a:t>Application security consultation and PT</a:t>
            </a:r>
          </a:p>
          <a:p>
            <a:pPr marL="0" indent="0">
              <a:buNone/>
            </a:pPr>
            <a:r>
              <a:rPr lang="en-US" dirty="0">
                <a:latin typeface="Calibri(body)"/>
                <a:cs typeface="Calibri" panose="020F0502020204030204" pitchFamily="34" charset="0"/>
              </a:rPr>
              <a:t>A veteran developer</a:t>
            </a:r>
          </a:p>
          <a:p>
            <a:pPr marL="0" indent="0">
              <a:buNone/>
            </a:pPr>
            <a:endParaRPr lang="en-US" dirty="0">
              <a:latin typeface="Calibri(body)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(body)"/>
                <a:cs typeface="Calibri" panose="020F0502020204030204" pitchFamily="34" charset="0"/>
              </a:rPr>
              <a:t>Drug of choice : Snowy mountains </a:t>
            </a:r>
          </a:p>
          <a:p>
            <a:endParaRPr lang="en-US" dirty="0">
              <a:latin typeface="Calibri(body)"/>
              <a:cs typeface="Calibri" panose="020F0502020204030204" pitchFamily="34" charset="0"/>
            </a:endParaRPr>
          </a:p>
        </p:txBody>
      </p:sp>
      <p:pic>
        <p:nvPicPr>
          <p:cNvPr id="13" name="Content Placeholder 12" descr="A person wearing skis and standing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85B50C8C-2013-2EF7-1C1E-52E114D2E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77" b="8563"/>
          <a:stretch/>
        </p:blipFill>
        <p:spPr>
          <a:xfrm>
            <a:off x="7006455" y="891016"/>
            <a:ext cx="5188085" cy="596698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24162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Know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Backend/Front end?</a:t>
            </a:r>
          </a:p>
          <a:p>
            <a:r>
              <a:rPr lang="en-US" dirty="0"/>
              <a:t>Java/C#/Python/C++/NodeJS/Typescript/Other?</a:t>
            </a:r>
          </a:p>
          <a:p>
            <a:r>
              <a:rPr lang="en-US" dirty="0"/>
              <a:t>Experience?</a:t>
            </a:r>
          </a:p>
          <a:p>
            <a:r>
              <a:rPr lang="en-US" dirty="0"/>
              <a:t>Security knowledge?</a:t>
            </a:r>
          </a:p>
          <a:p>
            <a:r>
              <a:rPr lang="en-US" dirty="0" err="1"/>
              <a:t>i</a:t>
            </a:r>
            <a:r>
              <a:rPr lang="en-US" dirty="0"/>
              <a:t>++ or ++</a:t>
            </a:r>
            <a:r>
              <a:rPr lang="en-US" dirty="0" err="1"/>
              <a:t>i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97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282F-A32F-4003-A077-6C711F5CF7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</a:t>
            </a:r>
            <a:b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Workshop</a:t>
            </a:r>
            <a:b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About?</a:t>
            </a:r>
            <a:endParaRPr lang="he-IL" sz="8000" dirty="0"/>
          </a:p>
        </p:txBody>
      </p:sp>
    </p:spTree>
    <p:extLst>
      <p:ext uri="{BB962C8B-B14F-4D97-AF65-F5344CB8AC3E}">
        <p14:creationId xmlns:p14="http://schemas.microsoft.com/office/powerpoint/2010/main" val="2345168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a Secure Programming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a </a:t>
            </a:r>
            <a:r>
              <a:rPr lang="en-US" b="1" dirty="0"/>
              <a:t>mindset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Can be applied to any programming language</a:t>
            </a:r>
          </a:p>
          <a:p>
            <a:pPr marL="0" indent="0">
              <a:buNone/>
            </a:pPr>
            <a:r>
              <a:rPr lang="en-US" dirty="0"/>
              <a:t>Programming, nothing more.</a:t>
            </a:r>
          </a:p>
          <a:p>
            <a:pPr marL="0" indent="0">
              <a:buNone/>
            </a:pPr>
            <a:r>
              <a:rPr lang="en-US" dirty="0"/>
              <a:t>Not SDLC, Secure By design, Threat modeling etc.</a:t>
            </a:r>
          </a:p>
        </p:txBody>
      </p:sp>
      <p:pic>
        <p:nvPicPr>
          <p:cNvPr id="2" name="Graphic 1" descr="Female Profile with solid fill">
            <a:extLst>
              <a:ext uri="{FF2B5EF4-FFF2-40B4-BE49-F238E27FC236}">
                <a16:creationId xmlns:a16="http://schemas.microsoft.com/office/drawing/2014/main" id="{72CC0D64-E2C5-82B8-475B-1451EF7F7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455" y="6401084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46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Secure Programming?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Programming that leads to </a:t>
            </a:r>
            <a:r>
              <a:rPr lang="en-US" b="1" i="1" dirty="0"/>
              <a:t>less</a:t>
            </a:r>
            <a:r>
              <a:rPr lang="en-US" dirty="0"/>
              <a:t> Security Bugs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EB069-2BB5-5278-F4D3-AA0CC99C3C65}"/>
              </a:ext>
            </a:extLst>
          </p:cNvPr>
          <p:cNvSpPr txBox="1"/>
          <p:nvPr/>
        </p:nvSpPr>
        <p:spPr>
          <a:xfrm>
            <a:off x="1142916" y="3568868"/>
            <a:ext cx="10786187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Secure coding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… developing 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computer software in such a way that guards against the accidental introduction of </a:t>
            </a:r>
            <a:r>
              <a:rPr lang="en-US" sz="2400" i="1" dirty="0">
                <a:solidFill>
                  <a:srgbClr val="202122"/>
                </a:solidFill>
                <a:latin typeface="Arial" panose="020B0604020202020204" pitchFamily="34" charset="0"/>
              </a:rPr>
              <a:t>security vulnerabilities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US" sz="2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Defects, bugs and logic flaws are consistently the primary cause of commonly exploited software vulnerabilities. 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… most vulnerabilities stem </a:t>
            </a:r>
            <a:r>
              <a:rPr lang="en-US" sz="2400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 a relatively small number of common software programming errors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r"/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Wikipedia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131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Security Bug?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bug that leads to a security vulnerability.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Graphic 1" descr="Female Profile with solid fill">
            <a:extLst>
              <a:ext uri="{FF2B5EF4-FFF2-40B4-BE49-F238E27FC236}">
                <a16:creationId xmlns:a16="http://schemas.microsoft.com/office/drawing/2014/main" id="{8153633B-8A4D-F2AB-1857-DEF7FFDBD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455" y="6401084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3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Security Vulnerability?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 many (incomplete) definitions!</a:t>
            </a:r>
          </a:p>
          <a:p>
            <a:pPr marL="0" indent="0">
              <a:buNone/>
            </a:pPr>
            <a:r>
              <a:rPr lang="en-US" dirty="0"/>
              <a:t>In OWASP We Trust: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 vulnerability is a hole or a weakness in the application .. that 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allows an attacker to cause harm 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to the stakeholders of an application. 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Stakeholders include the application owner, application users, and other entities that rely on the application.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748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Goal of Secure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Less Security Bugs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Less Vulnerabilities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/>
              <a:t>Less Exploitations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/>
              <a:t>Less Harm</a:t>
            </a:r>
          </a:p>
        </p:txBody>
      </p:sp>
    </p:spTree>
    <p:extLst>
      <p:ext uri="{BB962C8B-B14F-4D97-AF65-F5344CB8AC3E}">
        <p14:creationId xmlns:p14="http://schemas.microsoft.com/office/powerpoint/2010/main" val="944788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Goal of Secure From Scratch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Involve in the developers’ careers ASAP</a:t>
            </a:r>
          </a:p>
          <a:p>
            <a:pPr marL="0" indent="0">
              <a:buNone/>
            </a:pPr>
            <a:r>
              <a:rPr lang="en-US" dirty="0"/>
              <a:t>	Make Secure Programming the default</a:t>
            </a:r>
          </a:p>
          <a:p>
            <a:pPr marL="0" indent="0">
              <a:buNone/>
            </a:pPr>
            <a:r>
              <a:rPr lang="en-US" dirty="0"/>
              <a:t>	Form good habits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phic 5" descr="Female Profile with solid fill">
            <a:extLst>
              <a:ext uri="{FF2B5EF4-FFF2-40B4-BE49-F238E27FC236}">
                <a16:creationId xmlns:a16="http://schemas.microsoft.com/office/drawing/2014/main" id="{3512C666-3A2E-C5FC-DB15-F167C28E2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455" y="6401084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95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PREVENT - SFS Principles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P</a:t>
            </a:r>
            <a:r>
              <a:rPr lang="en-US" dirty="0"/>
              <a:t>riority/</a:t>
            </a:r>
            <a:r>
              <a:rPr lang="en-US" b="1" dirty="0">
                <a:solidFill>
                  <a:srgbClr val="0070C0"/>
                </a:solidFill>
              </a:rPr>
              <a:t>P</a:t>
            </a:r>
            <a:r>
              <a:rPr lang="en-US" dirty="0"/>
              <a:t>rivacy/</a:t>
            </a:r>
            <a:r>
              <a:rPr lang="en-US" b="1" dirty="0">
                <a:solidFill>
                  <a:srgbClr val="0070C0"/>
                </a:solidFill>
              </a:rPr>
              <a:t>P</a:t>
            </a:r>
            <a:r>
              <a:rPr lang="en-US" dirty="0"/>
              <a:t>ermissions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R</a:t>
            </a:r>
            <a:r>
              <a:rPr lang="en-US" dirty="0"/>
              <a:t>eporting &amp; logging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E</a:t>
            </a:r>
            <a:r>
              <a:rPr lang="en-US" dirty="0"/>
              <a:t>asy to use securely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V</a:t>
            </a:r>
            <a:r>
              <a:rPr lang="en-US" dirty="0"/>
              <a:t>erify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E</a:t>
            </a:r>
            <a:r>
              <a:rPr lang="en-US" dirty="0"/>
              <a:t>rrors &amp; exceptions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N</a:t>
            </a:r>
            <a:r>
              <a:rPr lang="en-US" dirty="0"/>
              <a:t>eat code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</a:t>
            </a:r>
            <a:r>
              <a:rPr lang="en-US" dirty="0"/>
              <a:t>rust Boundaries </a:t>
            </a:r>
          </a:p>
        </p:txBody>
      </p:sp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E5684BA0-4EA0-18DA-60AA-EC39BF5AA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455" y="6401084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7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this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code with less security vulnerabilities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Graphic 1" descr="Female Profile with solid fill">
            <a:extLst>
              <a:ext uri="{FF2B5EF4-FFF2-40B4-BE49-F238E27FC236}">
                <a16:creationId xmlns:a16="http://schemas.microsoft.com/office/drawing/2014/main" id="{10F6B701-12A4-D715-ED24-BF7A5753F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41598" y="6377940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20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0A4F-E184-4F8C-19CC-A24846EEB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3" y="951358"/>
            <a:ext cx="11543608" cy="851103"/>
          </a:xfrm>
        </p:spPr>
        <p:txBody>
          <a:bodyPr/>
          <a:lstStyle/>
          <a:p>
            <a:r>
              <a:rPr lang="en-US" dirty="0"/>
              <a:t>Workshop Outline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44C0C-AB3D-676E-46E1-293821DC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The Need for Secure Coding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Getting To Know The Lab Environment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Hacking is Unexpected Input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And Then There Was </a:t>
            </a:r>
            <a:r>
              <a:rPr lang="en-US" dirty="0" err="1"/>
              <a:t>Mongodb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17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282F-A32F-4003-A077-6C711F5CF7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1:</a:t>
            </a:r>
            <a:b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Need</a:t>
            </a:r>
            <a:endParaRPr lang="he-IL" sz="8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410FDD-60A5-BAFF-48BC-FD608C010811}"/>
              </a:ext>
            </a:extLst>
          </p:cNvPr>
          <p:cNvSpPr txBox="1">
            <a:spLocks/>
          </p:cNvSpPr>
          <p:nvPr/>
        </p:nvSpPr>
        <p:spPr>
          <a:xfrm>
            <a:off x="1524000" y="4833259"/>
            <a:ext cx="9144000" cy="770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e-IL" sz="8000" dirty="0"/>
          </a:p>
        </p:txBody>
      </p:sp>
    </p:spTree>
    <p:extLst>
      <p:ext uri="{BB962C8B-B14F-4D97-AF65-F5344CB8AC3E}">
        <p14:creationId xmlns:p14="http://schemas.microsoft.com/office/powerpoint/2010/main" val="3779230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Cost of Vulnerabilities - 2023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MOVEit</a:t>
            </a:r>
            <a:endParaRPr lang="en-US" dirty="0"/>
          </a:p>
          <a:p>
            <a:r>
              <a:rPr lang="en-US" dirty="0"/>
              <a:t>$9,923,771,385</a:t>
            </a:r>
          </a:p>
          <a:p>
            <a:r>
              <a:rPr lang="en-US" dirty="0"/>
              <a:t>1000 organizations</a:t>
            </a:r>
          </a:p>
          <a:p>
            <a:r>
              <a:rPr lang="en-US" dirty="0"/>
              <a:t>60,144,069 individuals</a:t>
            </a:r>
          </a:p>
          <a:p>
            <a:r>
              <a:rPr lang="en-US" dirty="0"/>
              <a:t>Root cause is SQL injection.</a:t>
            </a:r>
            <a:endParaRPr lang="he-IL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26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Injection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2015384"/>
            <a:ext cx="5447607" cy="31662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SQL Injection occurs when an attacker is able to insert a series of SQL statements into a 'query' that an application will execute on its database</a:t>
            </a:r>
            <a:endParaRPr lang="he-IL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D78E73-DF1C-F80B-5F54-AA79AD74A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260" y="2026996"/>
            <a:ext cx="5700740" cy="428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8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Injection</a:t>
            </a:r>
            <a:endParaRPr lang="he-IL" dirty="0"/>
          </a:p>
        </p:txBody>
      </p:sp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84564E46-06DE-338A-A9E5-53839D83A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672" y="1633658"/>
            <a:ext cx="8377604" cy="522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74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282F-A32F-4003-A077-6C711F5CF7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2:</a:t>
            </a:r>
            <a:b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Getting To Know The Lab Environment</a:t>
            </a:r>
            <a:endParaRPr lang="he-IL" sz="8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410FDD-60A5-BAFF-48BC-FD608C010811}"/>
              </a:ext>
            </a:extLst>
          </p:cNvPr>
          <p:cNvSpPr txBox="1">
            <a:spLocks/>
          </p:cNvSpPr>
          <p:nvPr/>
        </p:nvSpPr>
        <p:spPr>
          <a:xfrm>
            <a:off x="1524000" y="4833259"/>
            <a:ext cx="9144000" cy="770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e-IL" sz="8000" dirty="0"/>
          </a:p>
        </p:txBody>
      </p:sp>
    </p:spTree>
    <p:extLst>
      <p:ext uri="{BB962C8B-B14F-4D97-AF65-F5344CB8AC3E}">
        <p14:creationId xmlns:p14="http://schemas.microsoft.com/office/powerpoint/2010/main" val="2290688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Case In-Point – The Animals Game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Webservice</a:t>
            </a:r>
          </a:p>
          <a:p>
            <a:pPr marL="0" indent="0">
              <a:buNone/>
            </a:pPr>
            <a:r>
              <a:rPr lang="en-US" dirty="0"/>
              <a:t>Users get a webpage with selection:</a:t>
            </a:r>
          </a:p>
          <a:p>
            <a:pPr lvl="1"/>
            <a:r>
              <a:rPr lang="en-US" dirty="0"/>
              <a:t>Animal (lion/rabbit/monkey)</a:t>
            </a:r>
          </a:p>
          <a:p>
            <a:pPr lvl="1"/>
            <a:r>
              <a:rPr lang="en-US" dirty="0"/>
              <a:t>Color (blue, yellow, pink)</a:t>
            </a:r>
          </a:p>
          <a:p>
            <a:pPr marL="0" indent="0">
              <a:buNone/>
            </a:pPr>
            <a:r>
              <a:rPr lang="en-US" dirty="0"/>
              <a:t>After clicking button user sees:</a:t>
            </a:r>
          </a:p>
          <a:p>
            <a:pPr lvl="1"/>
            <a:r>
              <a:rPr lang="en-US" dirty="0"/>
              <a:t>Animal image</a:t>
            </a:r>
          </a:p>
          <a:p>
            <a:pPr lvl="1"/>
            <a:r>
              <a:rPr lang="en-US" dirty="0"/>
              <a:t>Short quips matching the animal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39DD7-B8E5-340D-9095-72BC1F0ED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706" y="1802460"/>
            <a:ext cx="4460476" cy="481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60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In-Point – The Animals Game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2015384"/>
            <a:ext cx="7624749" cy="459785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Example: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Blue Lion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C681A-CD5F-C005-D795-535AB76E3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252" y="1940300"/>
            <a:ext cx="9316104" cy="47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86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8E003-BDFD-D769-95E9-8D07D6E20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E6916-8F04-023D-BECF-64D6BDF22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862" y="1801988"/>
            <a:ext cx="9374609" cy="4811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46B102-399B-E850-8C87-B112AE5AD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Animals Game – Current State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EF5AC-0935-2747-7B9B-DBD84E506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2015384"/>
            <a:ext cx="7624749" cy="459785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Example: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Pink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Monkey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8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LAB: Setting up the environment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2015384"/>
            <a:ext cx="11377352" cy="4842616"/>
          </a:xfrm>
        </p:spPr>
        <p:txBody>
          <a:bodyPr>
            <a:normAutofit fontScale="925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In a browser go to: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https://github.com/SecureFromScratch/Workshops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Download and extract the </a:t>
            </a:r>
            <a:r>
              <a:rPr lang="en-US" dirty="0" err="1">
                <a:solidFill>
                  <a:schemeClr val="accent1"/>
                </a:solidFill>
              </a:rPr>
              <a:t>animals_sql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release zip file</a:t>
            </a:r>
            <a:endParaRPr lang="en-US" dirty="0">
              <a:solidFill>
                <a:schemeClr val="accent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Open the folder with your ide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a virtual environment + install requirements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Execute the program</a:t>
            </a:r>
            <a:endParaRPr lang="en-US" dirty="0">
              <a:solidFill>
                <a:srgbClr val="0070C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Surf to </a:t>
            </a:r>
            <a:r>
              <a:rPr lang="en-US" dirty="0">
                <a:solidFill>
                  <a:srgbClr val="0070C0"/>
                </a:solidFill>
              </a:rPr>
              <a:t>http://localhost:5001/public/index.html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IMPORTANT: Do not look in the </a:t>
            </a:r>
            <a:r>
              <a:rPr lang="en-US" i="1" dirty="0">
                <a:solidFill>
                  <a:srgbClr val="0070C0"/>
                </a:solidFill>
              </a:rPr>
              <a:t>spoilers</a:t>
            </a:r>
            <a:r>
              <a:rPr lang="en-US" dirty="0">
                <a:solidFill>
                  <a:srgbClr val="0070C0"/>
                </a:solidFill>
              </a:rPr>
              <a:t> folder!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E1A0D2-237F-4974-326B-5000C0BCBFA4}"/>
              </a:ext>
            </a:extLst>
          </p:cNvPr>
          <p:cNvGrpSpPr/>
          <p:nvPr/>
        </p:nvGrpSpPr>
        <p:grpSpPr>
          <a:xfrm>
            <a:off x="-42723" y="871862"/>
            <a:ext cx="1403498" cy="1097279"/>
            <a:chOff x="-42723" y="946293"/>
            <a:chExt cx="1403498" cy="10972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1EAC-D1FC-C69B-1358-614716D7DB0D}"/>
                </a:ext>
              </a:extLst>
            </p:cNvPr>
            <p:cNvSpPr txBox="1"/>
            <p:nvPr/>
          </p:nvSpPr>
          <p:spPr>
            <a:xfrm>
              <a:off x="-42723" y="1520352"/>
              <a:ext cx="14034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1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</a:rPr>
                <a:t> 5 min</a:t>
              </a:r>
              <a:endParaRPr lang="he-IL" sz="28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" name="Graphic 6" descr="Hourglass 30% with solid fill">
              <a:extLst>
                <a:ext uri="{FF2B5EF4-FFF2-40B4-BE49-F238E27FC236}">
                  <a16:creationId xmlns:a16="http://schemas.microsoft.com/office/drawing/2014/main" id="{D64A53B7-B820-775F-5271-1268CC490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8663" y="946293"/>
              <a:ext cx="728074" cy="728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63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BEE198-2F3D-227D-D78A-B9B9498C2CD2}"/>
              </a:ext>
            </a:extLst>
          </p:cNvPr>
          <p:cNvSpPr/>
          <p:nvPr/>
        </p:nvSpPr>
        <p:spPr>
          <a:xfrm>
            <a:off x="0" y="929181"/>
            <a:ext cx="12192000" cy="6507939"/>
          </a:xfrm>
          <a:prstGeom prst="rect">
            <a:avLst/>
          </a:prstGeom>
          <a:solidFill>
            <a:srgbClr val="E7E5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BEC2C-7AB5-5D26-E9A9-866411A2E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70" y="929181"/>
            <a:ext cx="7915689" cy="5928820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0EC765D-2636-6723-E8F8-26D22CBC0071}"/>
              </a:ext>
            </a:extLst>
          </p:cNvPr>
          <p:cNvGrpSpPr/>
          <p:nvPr/>
        </p:nvGrpSpPr>
        <p:grpSpPr>
          <a:xfrm>
            <a:off x="6899848" y="1517415"/>
            <a:ext cx="4087080" cy="1095120"/>
            <a:chOff x="6899848" y="1517415"/>
            <a:chExt cx="4087080" cy="10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07D85A2-6615-DB16-3143-3C6AE1E7CC19}"/>
                    </a:ext>
                  </a:extLst>
                </p14:cNvPr>
                <p14:cNvContentPartPr/>
                <p14:nvPr/>
              </p14:nvContentPartPr>
              <p14:xfrm>
                <a:off x="9545848" y="1747095"/>
                <a:ext cx="815040" cy="865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07D85A2-6615-DB16-3143-3C6AE1E7CC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36848" y="1738095"/>
                  <a:ext cx="832680" cy="8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A352B74-6519-E922-8886-1E4B4009C553}"/>
                    </a:ext>
                  </a:extLst>
                </p14:cNvPr>
                <p14:cNvContentPartPr/>
                <p14:nvPr/>
              </p14:nvContentPartPr>
              <p14:xfrm>
                <a:off x="10508128" y="1810455"/>
                <a:ext cx="478800" cy="747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A352B74-6519-E922-8886-1E4B4009C55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99128" y="1801455"/>
                  <a:ext cx="496440" cy="7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6A42712-16D0-B5AD-6282-DBE4D05AA056}"/>
                    </a:ext>
                  </a:extLst>
                </p14:cNvPr>
                <p14:cNvContentPartPr/>
                <p14:nvPr/>
              </p14:nvContentPartPr>
              <p14:xfrm>
                <a:off x="6899848" y="1517415"/>
                <a:ext cx="2404080" cy="718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6A42712-16D0-B5AD-6282-DBE4D05AA05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90848" y="1508415"/>
                  <a:ext cx="2421720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9494428-7718-93D3-F72C-CB3C2A2F00DB}"/>
                    </a:ext>
                  </a:extLst>
                </p14:cNvPr>
                <p14:cNvContentPartPr/>
                <p14:nvPr/>
              </p14:nvContentPartPr>
              <p14:xfrm>
                <a:off x="7051408" y="2069295"/>
                <a:ext cx="207720" cy="118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9494428-7718-93D3-F72C-CB3C2A2F00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42408" y="2060295"/>
                  <a:ext cx="225360" cy="135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Graphic 1" descr="Male profile with solid fill">
            <a:extLst>
              <a:ext uri="{FF2B5EF4-FFF2-40B4-BE49-F238E27FC236}">
                <a16:creationId xmlns:a16="http://schemas.microsoft.com/office/drawing/2014/main" id="{3A13A2A8-EA0C-C7FC-9F64-62C3B57D61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78245" y="6538575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2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3191F-71C1-36C1-97A8-5E779E49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square with a feather and a blue square with black text&#10;&#10;Description automatically generated">
            <a:extLst>
              <a:ext uri="{FF2B5EF4-FFF2-40B4-BE49-F238E27FC236}">
                <a16:creationId xmlns:a16="http://schemas.microsoft.com/office/drawing/2014/main" id="{9F4113E9-21AE-E4B5-FF46-0BAA45ED5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29" y="5137871"/>
            <a:ext cx="1943311" cy="124872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99FFEF-8A38-E204-0064-3F758130A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3" y="951358"/>
            <a:ext cx="11543608" cy="1148747"/>
          </a:xfrm>
        </p:spPr>
        <p:txBody>
          <a:bodyPr>
            <a:normAutofit/>
          </a:bodyPr>
          <a:lstStyle/>
          <a:p>
            <a:r>
              <a:rPr lang="en-US" dirty="0"/>
              <a:t>Walkthrough: Architecture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896035-3F73-9E3E-45D0-CAB7E78B14E9}"/>
              </a:ext>
            </a:extLst>
          </p:cNvPr>
          <p:cNvSpPr txBox="1"/>
          <p:nvPr/>
        </p:nvSpPr>
        <p:spPr>
          <a:xfrm>
            <a:off x="409956" y="2141049"/>
            <a:ext cx="1699355" cy="20621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3200" dirty="0"/>
              <a:t>browser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fetch()</a:t>
            </a:r>
            <a:endParaRPr lang="he-IL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A35D-F0E3-0A11-12EB-88FAC348D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63" y="2795526"/>
            <a:ext cx="771119" cy="724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51ABE0-7F19-FCF4-392F-6D67B547C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116" y="2795526"/>
            <a:ext cx="660749" cy="7265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CAF3E2-89A2-F43D-1F6B-12DA40CFD238}"/>
              </a:ext>
            </a:extLst>
          </p:cNvPr>
          <p:cNvSpPr txBox="1"/>
          <p:nvPr/>
        </p:nvSpPr>
        <p:spPr>
          <a:xfrm>
            <a:off x="5775418" y="2228318"/>
            <a:ext cx="2345899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1">
            <a:spAutoFit/>
          </a:bodyPr>
          <a:lstStyle/>
          <a:p>
            <a:pPr algn="ctr"/>
            <a:r>
              <a:rPr lang="en-US" sz="3200" dirty="0" err="1"/>
              <a:t>fastapi</a:t>
            </a:r>
            <a:endParaRPr lang="en-US" sz="3200" dirty="0"/>
          </a:p>
          <a:p>
            <a:pPr algn="ctr"/>
            <a:r>
              <a:rPr lang="en-US" sz="3200" dirty="0"/>
              <a:t>+ </a:t>
            </a:r>
            <a:r>
              <a:rPr lang="en-US" sz="3200" dirty="0" err="1"/>
              <a:t>sqlalchemy</a:t>
            </a:r>
            <a:endParaRPr lang="en-US" sz="3200" dirty="0"/>
          </a:p>
          <a:p>
            <a:pPr algn="ctr"/>
            <a:r>
              <a:rPr lang="en-US" sz="3200" dirty="0"/>
              <a:t>+ app code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animals.py</a:t>
            </a:r>
          </a:p>
          <a:p>
            <a:pPr algn="ctr"/>
            <a:endParaRPr lang="en-US" sz="32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34ACDEC-5A3E-0F8E-5859-56870CD41CF9}"/>
              </a:ext>
            </a:extLst>
          </p:cNvPr>
          <p:cNvGrpSpPr/>
          <p:nvPr/>
        </p:nvGrpSpPr>
        <p:grpSpPr>
          <a:xfrm>
            <a:off x="8383832" y="814342"/>
            <a:ext cx="1713627" cy="584775"/>
            <a:chOff x="9223074" y="1453168"/>
            <a:chExt cx="1713627" cy="584775"/>
          </a:xfrm>
        </p:grpSpPr>
        <p:pic>
          <p:nvPicPr>
            <p:cNvPr id="19" name="Graphic 18" descr="Open folder outline">
              <a:extLst>
                <a:ext uri="{FF2B5EF4-FFF2-40B4-BE49-F238E27FC236}">
                  <a16:creationId xmlns:a16="http://schemas.microsoft.com/office/drawing/2014/main" id="{8F11A1F7-C8CA-A478-4660-2F6EA7147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074" y="1506116"/>
              <a:ext cx="517466" cy="51746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84D9B-B0D2-DB5A-406C-8B5C3B544E84}"/>
                </a:ext>
              </a:extLst>
            </p:cNvPr>
            <p:cNvSpPr txBox="1"/>
            <p:nvPr/>
          </p:nvSpPr>
          <p:spPr>
            <a:xfrm>
              <a:off x="9740540" y="1453168"/>
              <a:ext cx="1196161" cy="584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200" dirty="0"/>
                <a:t>public</a:t>
              </a:r>
              <a:endParaRPr lang="he-IL" sz="3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9BF1A8-C945-841F-C6BA-A6E4710C8804}"/>
              </a:ext>
            </a:extLst>
          </p:cNvPr>
          <p:cNvGrpSpPr/>
          <p:nvPr/>
        </p:nvGrpSpPr>
        <p:grpSpPr>
          <a:xfrm>
            <a:off x="8799278" y="1254840"/>
            <a:ext cx="1433101" cy="584775"/>
            <a:chOff x="9600942" y="1893666"/>
            <a:chExt cx="1433101" cy="584775"/>
          </a:xfrm>
        </p:grpSpPr>
        <p:pic>
          <p:nvPicPr>
            <p:cNvPr id="22" name="Graphic 21" descr="Open folder outline">
              <a:extLst>
                <a:ext uri="{FF2B5EF4-FFF2-40B4-BE49-F238E27FC236}">
                  <a16:creationId xmlns:a16="http://schemas.microsoft.com/office/drawing/2014/main" id="{53C97648-6AC8-EB2D-FA0B-E404A1206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00942" y="1946614"/>
              <a:ext cx="517466" cy="51746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EA718E-18E2-31BA-141B-E2E6FF2D8B2F}"/>
                </a:ext>
              </a:extLst>
            </p:cNvPr>
            <p:cNvSpPr txBox="1"/>
            <p:nvPr/>
          </p:nvSpPr>
          <p:spPr>
            <a:xfrm>
              <a:off x="10118408" y="1893666"/>
              <a:ext cx="915635" cy="584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200" dirty="0"/>
                <a:t>blue</a:t>
              </a:r>
              <a:endParaRPr lang="he-IL" sz="32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B9B942-360C-C920-DBCD-6A2FA3DD35DD}"/>
              </a:ext>
            </a:extLst>
          </p:cNvPr>
          <p:cNvGrpSpPr/>
          <p:nvPr/>
        </p:nvGrpSpPr>
        <p:grpSpPr>
          <a:xfrm>
            <a:off x="8811804" y="2995954"/>
            <a:ext cx="1783967" cy="584775"/>
            <a:chOff x="9613468" y="2707856"/>
            <a:chExt cx="1783967" cy="584775"/>
          </a:xfrm>
        </p:grpSpPr>
        <p:pic>
          <p:nvPicPr>
            <p:cNvPr id="24" name="Graphic 23" descr="Open folder outline">
              <a:extLst>
                <a:ext uri="{FF2B5EF4-FFF2-40B4-BE49-F238E27FC236}">
                  <a16:creationId xmlns:a16="http://schemas.microsoft.com/office/drawing/2014/main" id="{F2EE9416-AA50-61F4-4D4B-2E300D53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13468" y="2760804"/>
              <a:ext cx="517466" cy="51746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C508EE-4B28-1712-14AB-C4C90C726C5E}"/>
                </a:ext>
              </a:extLst>
            </p:cNvPr>
            <p:cNvSpPr txBox="1"/>
            <p:nvPr/>
          </p:nvSpPr>
          <p:spPr>
            <a:xfrm>
              <a:off x="10130934" y="2707856"/>
              <a:ext cx="1266501" cy="584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200" dirty="0"/>
                <a:t>yellow</a:t>
              </a:r>
              <a:endParaRPr lang="he-IL" sz="32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E5FC64-E5D4-D7C7-AE99-E6E3CD3C9D3F}"/>
              </a:ext>
            </a:extLst>
          </p:cNvPr>
          <p:cNvGrpSpPr/>
          <p:nvPr/>
        </p:nvGrpSpPr>
        <p:grpSpPr>
          <a:xfrm>
            <a:off x="8811804" y="4785180"/>
            <a:ext cx="1415469" cy="584775"/>
            <a:chOff x="9613468" y="2707856"/>
            <a:chExt cx="1415469" cy="584775"/>
          </a:xfrm>
        </p:grpSpPr>
        <p:pic>
          <p:nvPicPr>
            <p:cNvPr id="30" name="Graphic 29" descr="Open folder outline">
              <a:extLst>
                <a:ext uri="{FF2B5EF4-FFF2-40B4-BE49-F238E27FC236}">
                  <a16:creationId xmlns:a16="http://schemas.microsoft.com/office/drawing/2014/main" id="{4755EFA7-FD3F-0BAC-991E-B2D3663FD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13468" y="2760804"/>
              <a:ext cx="517466" cy="51746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24EE82-52BE-3649-52AA-41711FC28203}"/>
                </a:ext>
              </a:extLst>
            </p:cNvPr>
            <p:cNvSpPr txBox="1"/>
            <p:nvPr/>
          </p:nvSpPr>
          <p:spPr>
            <a:xfrm>
              <a:off x="10130934" y="2707856"/>
              <a:ext cx="898003" cy="584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200" dirty="0"/>
                <a:t>pink</a:t>
              </a:r>
              <a:endParaRPr lang="he-IL" sz="320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7F2E838-F9D3-7C8F-929D-0DA40E8FF1A9}"/>
              </a:ext>
            </a:extLst>
          </p:cNvPr>
          <p:cNvGrpSpPr/>
          <p:nvPr/>
        </p:nvGrpSpPr>
        <p:grpSpPr>
          <a:xfrm>
            <a:off x="9239284" y="1681247"/>
            <a:ext cx="2397507" cy="592649"/>
            <a:chOff x="9865584" y="2320073"/>
            <a:chExt cx="2397507" cy="592649"/>
          </a:xfrm>
        </p:grpSpPr>
        <p:pic>
          <p:nvPicPr>
            <p:cNvPr id="35" name="Graphic 34" descr="Image outline">
              <a:extLst>
                <a:ext uri="{FF2B5EF4-FFF2-40B4-BE49-F238E27FC236}">
                  <a16:creationId xmlns:a16="http://schemas.microsoft.com/office/drawing/2014/main" id="{FE30FA27-89AD-6D2E-94D0-A0D242081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65584" y="2339575"/>
              <a:ext cx="573147" cy="57314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8C01E3-320B-F380-D87E-DB561F70E00D}"/>
                </a:ext>
              </a:extLst>
            </p:cNvPr>
            <p:cNvSpPr txBox="1"/>
            <p:nvPr/>
          </p:nvSpPr>
          <p:spPr>
            <a:xfrm>
              <a:off x="10439771" y="2320073"/>
              <a:ext cx="1823320" cy="584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200" dirty="0" err="1"/>
                <a:t>lion.webp</a:t>
              </a:r>
              <a:endParaRPr lang="he-IL" sz="32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164E4A-BE55-B6F9-D094-B2CE15FBF301}"/>
              </a:ext>
            </a:extLst>
          </p:cNvPr>
          <p:cNvGrpSpPr/>
          <p:nvPr/>
        </p:nvGrpSpPr>
        <p:grpSpPr>
          <a:xfrm>
            <a:off x="9228846" y="2134271"/>
            <a:ext cx="3069550" cy="584775"/>
            <a:chOff x="9865584" y="2332599"/>
            <a:chExt cx="3069550" cy="584775"/>
          </a:xfrm>
        </p:grpSpPr>
        <p:pic>
          <p:nvPicPr>
            <p:cNvPr id="41" name="Graphic 40" descr="Image outline">
              <a:extLst>
                <a:ext uri="{FF2B5EF4-FFF2-40B4-BE49-F238E27FC236}">
                  <a16:creationId xmlns:a16="http://schemas.microsoft.com/office/drawing/2014/main" id="{73C1F3EA-49F3-868D-D333-7A4EB79C4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65584" y="2339575"/>
              <a:ext cx="573147" cy="57314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3093722-D3AC-A357-B625-EB88F2C6B0B8}"/>
                </a:ext>
              </a:extLst>
            </p:cNvPr>
            <p:cNvSpPr txBox="1"/>
            <p:nvPr/>
          </p:nvSpPr>
          <p:spPr>
            <a:xfrm>
              <a:off x="10439771" y="2332599"/>
              <a:ext cx="2495363" cy="584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200" dirty="0" err="1"/>
                <a:t>monkey.webp</a:t>
              </a:r>
              <a:endParaRPr lang="he-IL" sz="32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F42967-D05E-12EB-1E84-C2AADD46F8F9}"/>
              </a:ext>
            </a:extLst>
          </p:cNvPr>
          <p:cNvGrpSpPr/>
          <p:nvPr/>
        </p:nvGrpSpPr>
        <p:grpSpPr>
          <a:xfrm>
            <a:off x="9218408" y="2574769"/>
            <a:ext cx="2772225" cy="584775"/>
            <a:chOff x="9865584" y="2332599"/>
            <a:chExt cx="2772225" cy="584775"/>
          </a:xfrm>
        </p:grpSpPr>
        <p:pic>
          <p:nvPicPr>
            <p:cNvPr id="44" name="Graphic 43" descr="Image outline">
              <a:extLst>
                <a:ext uri="{FF2B5EF4-FFF2-40B4-BE49-F238E27FC236}">
                  <a16:creationId xmlns:a16="http://schemas.microsoft.com/office/drawing/2014/main" id="{E48DF8F1-575A-99B4-9080-8205B78B1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65584" y="2339575"/>
              <a:ext cx="573147" cy="57314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022BC5C-72D4-1767-E25E-260F09EA786D}"/>
                </a:ext>
              </a:extLst>
            </p:cNvPr>
            <p:cNvSpPr txBox="1"/>
            <p:nvPr/>
          </p:nvSpPr>
          <p:spPr>
            <a:xfrm>
              <a:off x="10439771" y="2332599"/>
              <a:ext cx="2198038" cy="584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200" dirty="0" err="1"/>
                <a:t>rabbit.webp</a:t>
              </a:r>
              <a:endParaRPr lang="he-IL" sz="3200" dirty="0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CC4DDD0-DF76-65E9-54EC-BF76D78D5F1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>
            <a:off x="2109311" y="3172101"/>
            <a:ext cx="3666107" cy="57971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43C0436-4501-6D78-8E83-4C9EFFF5F1F1}"/>
              </a:ext>
            </a:extLst>
          </p:cNvPr>
          <p:cNvCxnSpPr>
            <a:cxnSpLocks/>
          </p:cNvCxnSpPr>
          <p:nvPr/>
        </p:nvCxnSpPr>
        <p:spPr>
          <a:xfrm flipH="1">
            <a:off x="3539302" y="4382445"/>
            <a:ext cx="2196842" cy="129731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DBF7170-D931-3641-876A-55279698F0F8}"/>
              </a:ext>
            </a:extLst>
          </p:cNvPr>
          <p:cNvCxnSpPr>
            <a:cxnSpLocks/>
          </p:cNvCxnSpPr>
          <p:nvPr/>
        </p:nvCxnSpPr>
        <p:spPr>
          <a:xfrm flipH="1">
            <a:off x="3566442" y="4547371"/>
            <a:ext cx="2196842" cy="1297319"/>
          </a:xfrm>
          <a:prstGeom prst="straightConnector1">
            <a:avLst/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53478A5-1CAF-AED1-A1B8-424209596DE9}"/>
              </a:ext>
            </a:extLst>
          </p:cNvPr>
          <p:cNvCxnSpPr>
            <a:cxnSpLocks/>
          </p:cNvCxnSpPr>
          <p:nvPr/>
        </p:nvCxnSpPr>
        <p:spPr>
          <a:xfrm>
            <a:off x="2111399" y="3324501"/>
            <a:ext cx="3629564" cy="582493"/>
          </a:xfrm>
          <a:prstGeom prst="straightConnector1">
            <a:avLst/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4C743A-43F4-0767-231E-1AF94EA319D3}"/>
              </a:ext>
            </a:extLst>
          </p:cNvPr>
          <p:cNvGrpSpPr/>
          <p:nvPr/>
        </p:nvGrpSpPr>
        <p:grpSpPr>
          <a:xfrm>
            <a:off x="9241372" y="3474553"/>
            <a:ext cx="2397507" cy="592649"/>
            <a:chOff x="9865584" y="2320073"/>
            <a:chExt cx="2397507" cy="592649"/>
          </a:xfrm>
        </p:grpSpPr>
        <p:pic>
          <p:nvPicPr>
            <p:cNvPr id="54" name="Graphic 53" descr="Image outline">
              <a:extLst>
                <a:ext uri="{FF2B5EF4-FFF2-40B4-BE49-F238E27FC236}">
                  <a16:creationId xmlns:a16="http://schemas.microsoft.com/office/drawing/2014/main" id="{253E4711-798F-3B90-C2C3-73AE6B181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65584" y="2339575"/>
              <a:ext cx="573147" cy="573147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D8DE2EC-E08B-9C65-0F44-912BEE3DE488}"/>
                </a:ext>
              </a:extLst>
            </p:cNvPr>
            <p:cNvSpPr txBox="1"/>
            <p:nvPr/>
          </p:nvSpPr>
          <p:spPr>
            <a:xfrm>
              <a:off x="10439771" y="2320073"/>
              <a:ext cx="1823320" cy="584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200" dirty="0" err="1"/>
                <a:t>lion.webp</a:t>
              </a:r>
              <a:endParaRPr lang="he-IL" sz="320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AE4B7C9-58BA-0062-D057-3D8A7078A024}"/>
              </a:ext>
            </a:extLst>
          </p:cNvPr>
          <p:cNvGrpSpPr/>
          <p:nvPr/>
        </p:nvGrpSpPr>
        <p:grpSpPr>
          <a:xfrm>
            <a:off x="9230934" y="3927577"/>
            <a:ext cx="3069550" cy="584775"/>
            <a:chOff x="9865584" y="2332599"/>
            <a:chExt cx="3069550" cy="584775"/>
          </a:xfrm>
        </p:grpSpPr>
        <p:pic>
          <p:nvPicPr>
            <p:cNvPr id="57" name="Graphic 56" descr="Image outline">
              <a:extLst>
                <a:ext uri="{FF2B5EF4-FFF2-40B4-BE49-F238E27FC236}">
                  <a16:creationId xmlns:a16="http://schemas.microsoft.com/office/drawing/2014/main" id="{2778E9E2-2F90-83C6-6EEB-B7F5BF31B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65584" y="2339575"/>
              <a:ext cx="573147" cy="573147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6346A99-D750-986A-AAAA-12C0B66F8805}"/>
                </a:ext>
              </a:extLst>
            </p:cNvPr>
            <p:cNvSpPr txBox="1"/>
            <p:nvPr/>
          </p:nvSpPr>
          <p:spPr>
            <a:xfrm>
              <a:off x="10439771" y="2332599"/>
              <a:ext cx="2495363" cy="584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200" dirty="0" err="1"/>
                <a:t>monkey.webp</a:t>
              </a:r>
              <a:endParaRPr lang="he-IL" sz="3200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0490C0E-B318-3D15-99F9-30141089E6B7}"/>
              </a:ext>
            </a:extLst>
          </p:cNvPr>
          <p:cNvGrpSpPr/>
          <p:nvPr/>
        </p:nvGrpSpPr>
        <p:grpSpPr>
          <a:xfrm>
            <a:off x="9220496" y="4368075"/>
            <a:ext cx="2772225" cy="584775"/>
            <a:chOff x="9865584" y="2332599"/>
            <a:chExt cx="2772225" cy="584775"/>
          </a:xfrm>
        </p:grpSpPr>
        <p:pic>
          <p:nvPicPr>
            <p:cNvPr id="60" name="Graphic 59" descr="Image outline">
              <a:extLst>
                <a:ext uri="{FF2B5EF4-FFF2-40B4-BE49-F238E27FC236}">
                  <a16:creationId xmlns:a16="http://schemas.microsoft.com/office/drawing/2014/main" id="{1B21A178-CC4A-0B41-4F0A-3F5C4090A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65584" y="2339575"/>
              <a:ext cx="573147" cy="573147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90F2F9F-C9B3-B71F-F216-2AABA57F7F5B}"/>
                </a:ext>
              </a:extLst>
            </p:cNvPr>
            <p:cNvSpPr txBox="1"/>
            <p:nvPr/>
          </p:nvSpPr>
          <p:spPr>
            <a:xfrm>
              <a:off x="10439771" y="2332599"/>
              <a:ext cx="2198038" cy="584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200" dirty="0" err="1"/>
                <a:t>rabbit.webp</a:t>
              </a:r>
              <a:endParaRPr lang="he-IL" sz="3200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E1B4E84-7E3D-5010-6BED-1C3755CBBCE6}"/>
              </a:ext>
            </a:extLst>
          </p:cNvPr>
          <p:cNvGrpSpPr/>
          <p:nvPr/>
        </p:nvGrpSpPr>
        <p:grpSpPr>
          <a:xfrm>
            <a:off x="9203794" y="5240719"/>
            <a:ext cx="2397507" cy="592649"/>
            <a:chOff x="9865584" y="2320073"/>
            <a:chExt cx="2397507" cy="592649"/>
          </a:xfrm>
        </p:grpSpPr>
        <p:pic>
          <p:nvPicPr>
            <p:cNvPr id="63" name="Graphic 62" descr="Image outline">
              <a:extLst>
                <a:ext uri="{FF2B5EF4-FFF2-40B4-BE49-F238E27FC236}">
                  <a16:creationId xmlns:a16="http://schemas.microsoft.com/office/drawing/2014/main" id="{5279F0DC-C9EB-D627-24C2-906666E2C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65584" y="2339575"/>
              <a:ext cx="573147" cy="573147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25BBC42-EE7C-3262-A2B1-B990E2D95574}"/>
                </a:ext>
              </a:extLst>
            </p:cNvPr>
            <p:cNvSpPr txBox="1"/>
            <p:nvPr/>
          </p:nvSpPr>
          <p:spPr>
            <a:xfrm>
              <a:off x="10439771" y="2320073"/>
              <a:ext cx="1823320" cy="584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200" dirty="0" err="1"/>
                <a:t>lion.webp</a:t>
              </a:r>
              <a:endParaRPr lang="he-IL" sz="3200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0FAFC2-CF4F-8571-42A4-2A422F12DB60}"/>
              </a:ext>
            </a:extLst>
          </p:cNvPr>
          <p:cNvGrpSpPr/>
          <p:nvPr/>
        </p:nvGrpSpPr>
        <p:grpSpPr>
          <a:xfrm>
            <a:off x="9193356" y="5693743"/>
            <a:ext cx="3069550" cy="584775"/>
            <a:chOff x="9865584" y="2332599"/>
            <a:chExt cx="3069550" cy="584775"/>
          </a:xfrm>
        </p:grpSpPr>
        <p:pic>
          <p:nvPicPr>
            <p:cNvPr id="66" name="Graphic 65" descr="Image outline">
              <a:extLst>
                <a:ext uri="{FF2B5EF4-FFF2-40B4-BE49-F238E27FC236}">
                  <a16:creationId xmlns:a16="http://schemas.microsoft.com/office/drawing/2014/main" id="{CD51E5EB-4266-BDA0-8D47-B9DAE931F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65584" y="2339575"/>
              <a:ext cx="573147" cy="573147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0C3833-ABC2-5788-7BDF-7474261F155D}"/>
                </a:ext>
              </a:extLst>
            </p:cNvPr>
            <p:cNvSpPr txBox="1"/>
            <p:nvPr/>
          </p:nvSpPr>
          <p:spPr>
            <a:xfrm>
              <a:off x="10439771" y="2332599"/>
              <a:ext cx="2495363" cy="584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200" dirty="0" err="1"/>
                <a:t>monkey.webp</a:t>
              </a:r>
              <a:endParaRPr lang="he-IL" sz="32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A259CEA-098E-9021-6F5F-5E4A5CCD54CA}"/>
              </a:ext>
            </a:extLst>
          </p:cNvPr>
          <p:cNvGrpSpPr/>
          <p:nvPr/>
        </p:nvGrpSpPr>
        <p:grpSpPr>
          <a:xfrm>
            <a:off x="9182918" y="6134241"/>
            <a:ext cx="2772225" cy="584775"/>
            <a:chOff x="9865584" y="2332599"/>
            <a:chExt cx="2772225" cy="584775"/>
          </a:xfrm>
        </p:grpSpPr>
        <p:pic>
          <p:nvPicPr>
            <p:cNvPr id="69" name="Graphic 68" descr="Image outline">
              <a:extLst>
                <a:ext uri="{FF2B5EF4-FFF2-40B4-BE49-F238E27FC236}">
                  <a16:creationId xmlns:a16="http://schemas.microsoft.com/office/drawing/2014/main" id="{DB74F0A5-BC9C-524F-1943-B836AB16E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65584" y="2339575"/>
              <a:ext cx="573147" cy="573147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08F9C6B-A774-5B5D-67B8-A4BA98FBCA10}"/>
                </a:ext>
              </a:extLst>
            </p:cNvPr>
            <p:cNvSpPr txBox="1"/>
            <p:nvPr/>
          </p:nvSpPr>
          <p:spPr>
            <a:xfrm>
              <a:off x="10439771" y="2332599"/>
              <a:ext cx="2198038" cy="584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200" dirty="0" err="1"/>
                <a:t>rabbit.webp</a:t>
              </a:r>
              <a:endParaRPr lang="he-IL" sz="3200" dirty="0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505C856-A5D7-F7F0-2ADC-3BA3F76EA438}"/>
              </a:ext>
            </a:extLst>
          </p:cNvPr>
          <p:cNvCxnSpPr>
            <a:cxnSpLocks/>
            <a:stCxn id="57" idx="1"/>
          </p:cNvCxnSpPr>
          <p:nvPr/>
        </p:nvCxnSpPr>
        <p:spPr>
          <a:xfrm flipH="1" flipV="1">
            <a:off x="8155772" y="4044623"/>
            <a:ext cx="1075162" cy="176504"/>
          </a:xfrm>
          <a:prstGeom prst="straightConnector1">
            <a:avLst/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B26FB84-E23D-E5AB-E3EC-7022FE84F3E0}"/>
              </a:ext>
            </a:extLst>
          </p:cNvPr>
          <p:cNvSpPr txBox="1"/>
          <p:nvPr/>
        </p:nvSpPr>
        <p:spPr>
          <a:xfrm rot="19755543">
            <a:off x="3622408" y="4621446"/>
            <a:ext cx="1811586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/>
              <a:t>select * from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67EE17-1B1E-4132-7039-6F6585A62FD4}"/>
              </a:ext>
            </a:extLst>
          </p:cNvPr>
          <p:cNvSpPr txBox="1"/>
          <p:nvPr/>
        </p:nvSpPr>
        <p:spPr>
          <a:xfrm rot="19755543">
            <a:off x="3545025" y="5162152"/>
            <a:ext cx="2296206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/>
              <a:t>[ entry1, entry2 ]</a:t>
            </a:r>
            <a:endParaRPr lang="he-IL" sz="2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63A0B73-9287-D7E0-E5D3-6FB4570E52B3}"/>
              </a:ext>
            </a:extLst>
          </p:cNvPr>
          <p:cNvSpPr txBox="1"/>
          <p:nvPr/>
        </p:nvSpPr>
        <p:spPr>
          <a:xfrm rot="563870">
            <a:off x="2835079" y="2919787"/>
            <a:ext cx="216001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/>
              <a:t>yellow, monkey</a:t>
            </a:r>
            <a:endParaRPr lang="he-IL" sz="2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C63F14A-D717-8814-25E5-D57679A545B9}"/>
              </a:ext>
            </a:extLst>
          </p:cNvPr>
          <p:cNvSpPr txBox="1"/>
          <p:nvPr/>
        </p:nvSpPr>
        <p:spPr>
          <a:xfrm rot="563870">
            <a:off x="2059517" y="3523123"/>
            <a:ext cx="3815532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 err="1"/>
              <a:t>monkey.webp</a:t>
            </a:r>
            <a:r>
              <a:rPr lang="en-US" sz="2400" dirty="0"/>
              <a:t>, [ text1, text2 ]</a:t>
            </a:r>
            <a:endParaRPr lang="he-IL" sz="2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694887-A59C-5166-35B8-236AA63E3846}"/>
              </a:ext>
            </a:extLst>
          </p:cNvPr>
          <p:cNvSpPr txBox="1"/>
          <p:nvPr/>
        </p:nvSpPr>
        <p:spPr>
          <a:xfrm rot="601310">
            <a:off x="8100469" y="3663844"/>
            <a:ext cx="114082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 err="1"/>
              <a:t>readfile</a:t>
            </a:r>
            <a:endParaRPr lang="he-IL" sz="2400" dirty="0"/>
          </a:p>
        </p:txBody>
      </p:sp>
      <p:pic>
        <p:nvPicPr>
          <p:cNvPr id="4" name="Picture 3" descr="A blue and yellow snake logo&#10;&#10;Description automatically generated">
            <a:extLst>
              <a:ext uri="{FF2B5EF4-FFF2-40B4-BE49-F238E27FC236}">
                <a16:creationId xmlns:a16="http://schemas.microsoft.com/office/drawing/2014/main" id="{EA917777-76FD-6152-702C-7D84BB4A1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34" y="1815621"/>
            <a:ext cx="1296899" cy="14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47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9B52D-F3A6-A6F5-79AF-CE85F622C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E2E65-95F8-7DA5-1EA0-F7F4FA4F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3" y="951358"/>
            <a:ext cx="11543608" cy="1148747"/>
          </a:xfrm>
        </p:spPr>
        <p:txBody>
          <a:bodyPr>
            <a:normAutofit/>
          </a:bodyPr>
          <a:lstStyle/>
          <a:p>
            <a:r>
              <a:rPr lang="en-US" dirty="0"/>
              <a:t>Walkthrough: Supported API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5F29-3806-7DA5-C974-7C8809829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1994118"/>
            <a:ext cx="11377352" cy="4597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Get all animals: </a:t>
            </a:r>
            <a:r>
              <a:rPr lang="en-US" dirty="0">
                <a:solidFill>
                  <a:srgbClr val="0070C0"/>
                </a:solidFill>
                <a:hlinkClick r:id="rId2"/>
              </a:rPr>
              <a:t>http://localhost:5001/api/animals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Get languages: </a:t>
            </a:r>
            <a:r>
              <a:rPr lang="en-US" dirty="0">
                <a:solidFill>
                  <a:srgbClr val="0070C0"/>
                </a:solidFill>
                <a:hlinkClick r:id="rId2"/>
              </a:rPr>
              <a:t>http://localhost:5001/api/languages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Get animal image: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rgbClr val="0070C0"/>
                </a:solidFill>
                <a:hlinkClick r:id="rId2"/>
              </a:rPr>
              <a:t>http://.../api/myanimal?color=</a:t>
            </a:r>
            <a:r>
              <a:rPr lang="en-US" dirty="0" err="1">
                <a:solidFill>
                  <a:srgbClr val="0070C0"/>
                </a:solidFill>
                <a:hlinkClick r:id="rId2"/>
              </a:rPr>
              <a:t>pink&amp;imgName</a:t>
            </a:r>
            <a:r>
              <a:rPr lang="en-US" dirty="0">
                <a:solidFill>
                  <a:srgbClr val="0070C0"/>
                </a:solidFill>
                <a:hlinkClick r:id="rId2"/>
              </a:rPr>
              <a:t>=lion.webp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Get animal text quips:</a:t>
            </a:r>
            <a:br>
              <a:rPr lang="en-US" dirty="0"/>
            </a:br>
            <a:r>
              <a:rPr lang="en-US" dirty="0"/>
              <a:t>   Use POST: </a:t>
            </a:r>
            <a:r>
              <a:rPr lang="en-US" dirty="0">
                <a:solidFill>
                  <a:srgbClr val="0070C0"/>
                </a:solidFill>
                <a:hlinkClick r:id="rId2"/>
              </a:rPr>
              <a:t>localhost:5001/api/</a:t>
            </a:r>
            <a:r>
              <a:rPr lang="en-US" dirty="0" err="1">
                <a:solidFill>
                  <a:srgbClr val="0070C0"/>
                </a:solidFill>
                <a:hlinkClick r:id="rId2"/>
              </a:rPr>
              <a:t>animalsays</a:t>
            </a:r>
            <a:r>
              <a:rPr lang="en-US" dirty="0">
                <a:solidFill>
                  <a:srgbClr val="0070C0"/>
                </a:solidFill>
              </a:rPr>
              <a:t>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 </a:t>
            </a:r>
            <a:r>
              <a:rPr lang="en-US" dirty="0"/>
              <a:t>+ JSON body: </a:t>
            </a:r>
            <a:r>
              <a:rPr lang="en-US" dirty="0">
                <a:solidFill>
                  <a:srgbClr val="0070C0"/>
                </a:solidFill>
              </a:rPr>
              <a:t>{“</a:t>
            </a:r>
            <a:r>
              <a:rPr lang="en-US" dirty="0" err="1">
                <a:solidFill>
                  <a:srgbClr val="0070C0"/>
                </a:solidFill>
              </a:rPr>
              <a:t>langTable</a:t>
            </a:r>
            <a:r>
              <a:rPr lang="en-US" dirty="0">
                <a:solidFill>
                  <a:srgbClr val="0070C0"/>
                </a:solidFill>
              </a:rPr>
              <a:t>”: “</a:t>
            </a:r>
            <a:r>
              <a:rPr lang="en-US" dirty="0" err="1">
                <a:solidFill>
                  <a:srgbClr val="0070C0"/>
                </a:solidFill>
              </a:rPr>
              <a:t>english</a:t>
            </a:r>
            <a:r>
              <a:rPr lang="en-US" dirty="0">
                <a:solidFill>
                  <a:srgbClr val="0070C0"/>
                </a:solidFill>
              </a:rPr>
              <a:t>”,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                          “color”: “blue”, “animal”: “rabbit” }</a:t>
            </a:r>
          </a:p>
        </p:txBody>
      </p:sp>
    </p:spTree>
    <p:extLst>
      <p:ext uri="{BB962C8B-B14F-4D97-AF65-F5344CB8AC3E}">
        <p14:creationId xmlns:p14="http://schemas.microsoft.com/office/powerpoint/2010/main" val="1383046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88DEF-7B1E-266B-049D-93360A6F2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47523-4B46-29B4-FDA5-9651EF04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Animals Game – Current State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10CF-F2DE-3308-8E37-276102B67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2015384"/>
            <a:ext cx="7624749" cy="459785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Example: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Pink Monkey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2B8A3-892A-315D-8B75-1D11C9B3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413" y="2242159"/>
            <a:ext cx="8686812" cy="446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85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8663-6459-9F7E-DAAC-6A624E686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190D-9368-3CFF-3EE4-EE3710E0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Walkthrough: 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myanimal?color</a:t>
            </a:r>
            <a:r>
              <a:rPr lang="en-US" dirty="0"/>
              <a:t>=…&amp;</a:t>
            </a:r>
            <a:r>
              <a:rPr lang="en-US" dirty="0" err="1"/>
              <a:t>imgName</a:t>
            </a:r>
            <a:r>
              <a:rPr lang="en-US" dirty="0"/>
              <a:t>=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D35B6-D8D1-C1A5-0877-156F6AC73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2" y="1990332"/>
            <a:ext cx="11764901" cy="45978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@app.get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"/api/myanimal"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get_animal_image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imgName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Build path to image ...:</a:t>
            </a: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{ color: &lt;color&gt;,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imgName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&lt;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imgNameWithExtension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&gt; }</a:t>
            </a: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'public/blue/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lion.webp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sz="2800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...</a:t>
            </a:r>
          </a:p>
          <a:p>
            <a:pPr marL="0" indent="0">
              <a:buNone/>
            </a:pP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FileResponse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787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5BE51-0132-94D5-30F7-97ADAAC1E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2122-9566-C75B-0DCD-E27888525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LAB: Implement missing logic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C300C-FE04-ECE1-DDB5-B02C9C9A5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2015384"/>
            <a:ext cx="11377352" cy="4842616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i="1" dirty="0" err="1">
                <a:solidFill>
                  <a:srgbClr val="0070C0"/>
                </a:solidFill>
              </a:rPr>
              <a:t>myanimal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to return correct image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IMPORTANT: Do not look in the </a:t>
            </a:r>
            <a:r>
              <a:rPr lang="en-US" i="1" dirty="0">
                <a:solidFill>
                  <a:srgbClr val="0070C0"/>
                </a:solidFill>
              </a:rPr>
              <a:t>spoilers</a:t>
            </a:r>
            <a:r>
              <a:rPr lang="en-US" dirty="0">
                <a:solidFill>
                  <a:srgbClr val="0070C0"/>
                </a:solidFill>
              </a:rPr>
              <a:t> folder!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7E63E7-42A5-6C28-E10F-53B566497FD2}"/>
              </a:ext>
            </a:extLst>
          </p:cNvPr>
          <p:cNvGrpSpPr/>
          <p:nvPr/>
        </p:nvGrpSpPr>
        <p:grpSpPr>
          <a:xfrm>
            <a:off x="-42723" y="871862"/>
            <a:ext cx="1403498" cy="1097279"/>
            <a:chOff x="-42723" y="946293"/>
            <a:chExt cx="1403498" cy="10972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D0C977-2BE1-91BF-DA99-016DBC4972F3}"/>
                </a:ext>
              </a:extLst>
            </p:cNvPr>
            <p:cNvSpPr txBox="1"/>
            <p:nvPr/>
          </p:nvSpPr>
          <p:spPr>
            <a:xfrm>
              <a:off x="-42723" y="1520352"/>
              <a:ext cx="14034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1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</a:rPr>
                <a:t> 10 min</a:t>
              </a:r>
              <a:endParaRPr lang="he-IL" sz="28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" name="Graphic 6" descr="Hourglass 30% with solid fill">
              <a:extLst>
                <a:ext uri="{FF2B5EF4-FFF2-40B4-BE49-F238E27FC236}">
                  <a16:creationId xmlns:a16="http://schemas.microsoft.com/office/drawing/2014/main" id="{72C43489-7DF3-E5AE-763D-CC7551142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8663" y="946293"/>
              <a:ext cx="728074" cy="728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8967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282F-A32F-4003-A077-6C711F5CF7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3:</a:t>
            </a:r>
            <a:b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Hacking is Using Unexpected Input</a:t>
            </a:r>
            <a:endParaRPr lang="he-IL" sz="8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410FDD-60A5-BAFF-48BC-FD608C010811}"/>
              </a:ext>
            </a:extLst>
          </p:cNvPr>
          <p:cNvSpPr txBox="1">
            <a:spLocks/>
          </p:cNvSpPr>
          <p:nvPr/>
        </p:nvSpPr>
        <p:spPr>
          <a:xfrm>
            <a:off x="1524000" y="4833259"/>
            <a:ext cx="9144000" cy="770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e-IL" sz="8000" dirty="0"/>
          </a:p>
        </p:txBody>
      </p:sp>
    </p:spTree>
    <p:extLst>
      <p:ext uri="{BB962C8B-B14F-4D97-AF65-F5344CB8AC3E}">
        <p14:creationId xmlns:p14="http://schemas.microsoft.com/office/powerpoint/2010/main" val="3448584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1BA68-5870-A2FD-E271-135419BEF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50644-CAA3-E177-4965-36024CB3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Writing Secure Code Hard?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15074-03B7-7238-FDC0-00EBCBA5B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075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E84ED-3A4B-11C7-2CEC-523523537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9579F22-DFAA-6626-EEE7-A6A32855C200}"/>
              </a:ext>
            </a:extLst>
          </p:cNvPr>
          <p:cNvGrpSpPr/>
          <p:nvPr/>
        </p:nvGrpSpPr>
        <p:grpSpPr>
          <a:xfrm>
            <a:off x="0" y="2065867"/>
            <a:ext cx="12790311" cy="6231467"/>
            <a:chOff x="0" y="2065867"/>
            <a:chExt cx="12790311" cy="6231467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5E18FC1B-44ED-4D1E-A587-F5584DAECD31}"/>
                </a:ext>
              </a:extLst>
            </p:cNvPr>
            <p:cNvSpPr/>
            <p:nvPr/>
          </p:nvSpPr>
          <p:spPr>
            <a:xfrm>
              <a:off x="0" y="2065867"/>
              <a:ext cx="12790311" cy="6231467"/>
            </a:xfrm>
            <a:prstGeom prst="clou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88E9C8-1CE2-DD33-86CA-BED89A0AE552}"/>
                </a:ext>
              </a:extLst>
            </p:cNvPr>
            <p:cNvSpPr txBox="1"/>
            <p:nvPr/>
          </p:nvSpPr>
          <p:spPr>
            <a:xfrm>
              <a:off x="1016000" y="5799624"/>
              <a:ext cx="3263329" cy="64633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What IS Possible</a:t>
              </a:r>
              <a:endParaRPr lang="he-IL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463FE0-D1CB-6816-F95B-B82CA0C6CC64}"/>
              </a:ext>
            </a:extLst>
          </p:cNvPr>
          <p:cNvGrpSpPr/>
          <p:nvPr/>
        </p:nvGrpSpPr>
        <p:grpSpPr>
          <a:xfrm>
            <a:off x="-5646" y="2071507"/>
            <a:ext cx="12790311" cy="6231467"/>
            <a:chOff x="-5646" y="2071507"/>
            <a:chExt cx="12790311" cy="6231467"/>
          </a:xfrm>
        </p:grpSpPr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B0865E90-B48F-2747-9B77-A688EFF76068}"/>
                </a:ext>
              </a:extLst>
            </p:cNvPr>
            <p:cNvSpPr/>
            <p:nvPr/>
          </p:nvSpPr>
          <p:spPr>
            <a:xfrm>
              <a:off x="-5646" y="2071507"/>
              <a:ext cx="12790311" cy="6231467"/>
            </a:xfrm>
            <a:prstGeom prst="cloud">
              <a:avLst/>
            </a:prstGeom>
            <a:pattFill prst="solidDmnd">
              <a:fgClr>
                <a:srgbClr val="FF0000"/>
              </a:fgClr>
              <a:bgClr>
                <a:srgbClr val="0070C0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7CB69E-5F94-DBCA-4ECB-F2E43FCDDB19}"/>
                </a:ext>
              </a:extLst>
            </p:cNvPr>
            <p:cNvSpPr txBox="1"/>
            <p:nvPr/>
          </p:nvSpPr>
          <p:spPr>
            <a:xfrm>
              <a:off x="1021643" y="5805267"/>
              <a:ext cx="3263329" cy="64633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What IS Possible</a:t>
              </a:r>
              <a:endParaRPr lang="he-IL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3786FB-A430-1B10-88B0-735F0CF4E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3" y="951358"/>
            <a:ext cx="11543608" cy="1148747"/>
          </a:xfrm>
        </p:spPr>
        <p:txBody>
          <a:bodyPr>
            <a:normAutofit/>
          </a:bodyPr>
          <a:lstStyle/>
          <a:p>
            <a:r>
              <a:rPr lang="en-US" dirty="0"/>
              <a:t>Input is a Problem</a:t>
            </a:r>
            <a:endParaRPr lang="he-I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0DA390-2BCB-D416-80E8-0BE0CA82AB9F}"/>
              </a:ext>
            </a:extLst>
          </p:cNvPr>
          <p:cNvGrpSpPr/>
          <p:nvPr/>
        </p:nvGrpSpPr>
        <p:grpSpPr>
          <a:xfrm>
            <a:off x="4109156" y="2506132"/>
            <a:ext cx="7800622" cy="3849511"/>
            <a:chOff x="4109156" y="2506132"/>
            <a:chExt cx="7800622" cy="3849511"/>
          </a:xfrm>
        </p:grpSpPr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85986505-F4AC-7C73-1934-86914B2D3856}"/>
                </a:ext>
              </a:extLst>
            </p:cNvPr>
            <p:cNvSpPr/>
            <p:nvPr/>
          </p:nvSpPr>
          <p:spPr>
            <a:xfrm>
              <a:off x="4109156" y="2506132"/>
              <a:ext cx="7800622" cy="3849511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DBB6E7-7A84-E409-D316-F099D27B8161}"/>
                </a:ext>
              </a:extLst>
            </p:cNvPr>
            <p:cNvSpPr txBox="1"/>
            <p:nvPr/>
          </p:nvSpPr>
          <p:spPr>
            <a:xfrm>
              <a:off x="5198532" y="3084934"/>
              <a:ext cx="5302927" cy="64633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What We KNOW is Possible</a:t>
              </a:r>
              <a:endParaRPr lang="he-IL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2C3A2E-8EB4-5A2E-C28F-2FF847A08698}"/>
              </a:ext>
            </a:extLst>
          </p:cNvPr>
          <p:cNvGrpSpPr/>
          <p:nvPr/>
        </p:nvGrpSpPr>
        <p:grpSpPr>
          <a:xfrm>
            <a:off x="6513689" y="4154400"/>
            <a:ext cx="4854221" cy="1154431"/>
            <a:chOff x="6513689" y="3826933"/>
            <a:chExt cx="4854221" cy="1154431"/>
          </a:xfrm>
        </p:grpSpPr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C7124407-D333-EB80-D131-8343EDC01291}"/>
                </a:ext>
              </a:extLst>
            </p:cNvPr>
            <p:cNvSpPr/>
            <p:nvPr/>
          </p:nvSpPr>
          <p:spPr>
            <a:xfrm>
              <a:off x="6513689" y="3826933"/>
              <a:ext cx="4854221" cy="1154431"/>
            </a:xfrm>
            <a:prstGeom prst="cloud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8CF59D-E8E2-3814-6380-23FE291F90A3}"/>
                </a:ext>
              </a:extLst>
            </p:cNvPr>
            <p:cNvSpPr txBox="1"/>
            <p:nvPr/>
          </p:nvSpPr>
          <p:spPr>
            <a:xfrm>
              <a:off x="7249993" y="4016502"/>
              <a:ext cx="3167790" cy="64633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Valid User Input</a:t>
              </a:r>
              <a:endParaRPr lang="he-IL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6585E30-7351-7F72-1A6A-A093563C769F}"/>
              </a:ext>
            </a:extLst>
          </p:cNvPr>
          <p:cNvSpPr txBox="1"/>
          <p:nvPr/>
        </p:nvSpPr>
        <p:spPr>
          <a:xfrm>
            <a:off x="1025753" y="5800625"/>
            <a:ext cx="3263329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IS Possible</a:t>
            </a:r>
            <a:endParaRPr lang="he-IL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5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767DF-51FC-6099-E26B-22E3DFB6E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2F512AE-D714-30B5-98F8-D8043A05F37B}"/>
              </a:ext>
            </a:extLst>
          </p:cNvPr>
          <p:cNvGrpSpPr/>
          <p:nvPr/>
        </p:nvGrpSpPr>
        <p:grpSpPr>
          <a:xfrm>
            <a:off x="5841674" y="3307644"/>
            <a:ext cx="3589867" cy="2102801"/>
            <a:chOff x="0" y="2065867"/>
            <a:chExt cx="12790311" cy="6231467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CA581545-17AA-AC51-45DC-6C8C0001CA91}"/>
                </a:ext>
              </a:extLst>
            </p:cNvPr>
            <p:cNvSpPr/>
            <p:nvPr/>
          </p:nvSpPr>
          <p:spPr>
            <a:xfrm>
              <a:off x="0" y="2065867"/>
              <a:ext cx="12790311" cy="6231467"/>
            </a:xfrm>
            <a:prstGeom prst="clou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39C9B0-E624-4A9B-505C-A00EC1030D01}"/>
                </a:ext>
              </a:extLst>
            </p:cNvPr>
            <p:cNvSpPr txBox="1"/>
            <p:nvPr/>
          </p:nvSpPr>
          <p:spPr>
            <a:xfrm>
              <a:off x="1016000" y="5799624"/>
              <a:ext cx="3263329" cy="64633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What IS Possible</a:t>
              </a:r>
              <a:endParaRPr lang="he-IL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0705E4-11FA-9E26-3C26-D132227AD77C}"/>
              </a:ext>
            </a:extLst>
          </p:cNvPr>
          <p:cNvGrpSpPr/>
          <p:nvPr/>
        </p:nvGrpSpPr>
        <p:grpSpPr>
          <a:xfrm>
            <a:off x="4109157" y="2506132"/>
            <a:ext cx="7800622" cy="3849511"/>
            <a:chOff x="-5646" y="2071507"/>
            <a:chExt cx="12790311" cy="6231467"/>
          </a:xfrm>
        </p:grpSpPr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D6CD463A-071B-8194-D1CC-6E5E603D67C7}"/>
                </a:ext>
              </a:extLst>
            </p:cNvPr>
            <p:cNvSpPr/>
            <p:nvPr/>
          </p:nvSpPr>
          <p:spPr>
            <a:xfrm>
              <a:off x="-5646" y="2071507"/>
              <a:ext cx="12790311" cy="6231467"/>
            </a:xfrm>
            <a:prstGeom prst="cloud">
              <a:avLst/>
            </a:prstGeom>
            <a:pattFill prst="solidDmnd">
              <a:fgClr>
                <a:srgbClr val="FF0000"/>
              </a:fgClr>
              <a:bgClr>
                <a:srgbClr val="0070C0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BCDF67-E9BB-F11C-0C6E-854C5133F223}"/>
                </a:ext>
              </a:extLst>
            </p:cNvPr>
            <p:cNvSpPr txBox="1"/>
            <p:nvPr/>
          </p:nvSpPr>
          <p:spPr>
            <a:xfrm>
              <a:off x="1021643" y="5805267"/>
              <a:ext cx="3263329" cy="64633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What IS Possible</a:t>
              </a:r>
              <a:endParaRPr lang="he-IL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AFE996-B333-F8AF-A3CD-08DDFB0F1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3" y="951358"/>
            <a:ext cx="11543608" cy="1148747"/>
          </a:xfrm>
        </p:spPr>
        <p:txBody>
          <a:bodyPr>
            <a:normAutofit/>
          </a:bodyPr>
          <a:lstStyle/>
          <a:p>
            <a:r>
              <a:rPr lang="en-US" dirty="0"/>
              <a:t>Solution: Control the Input</a:t>
            </a:r>
            <a:endParaRPr lang="he-I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FA7A5D1-1C8D-7D36-450E-EFE8F6569A1A}"/>
              </a:ext>
            </a:extLst>
          </p:cNvPr>
          <p:cNvGrpSpPr/>
          <p:nvPr/>
        </p:nvGrpSpPr>
        <p:grpSpPr>
          <a:xfrm>
            <a:off x="4109156" y="2506132"/>
            <a:ext cx="7800622" cy="3849511"/>
            <a:chOff x="4109156" y="2506132"/>
            <a:chExt cx="7800622" cy="3849511"/>
          </a:xfrm>
        </p:grpSpPr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7A174992-7EB3-F56E-2CB5-0DF6665DABBC}"/>
                </a:ext>
              </a:extLst>
            </p:cNvPr>
            <p:cNvSpPr/>
            <p:nvPr/>
          </p:nvSpPr>
          <p:spPr>
            <a:xfrm>
              <a:off x="4109156" y="2506132"/>
              <a:ext cx="7800622" cy="3849511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5FDB95-ECF1-BCB1-F07A-255BA6B06EFA}"/>
                </a:ext>
              </a:extLst>
            </p:cNvPr>
            <p:cNvSpPr txBox="1"/>
            <p:nvPr/>
          </p:nvSpPr>
          <p:spPr>
            <a:xfrm>
              <a:off x="5198532" y="3084934"/>
              <a:ext cx="5302927" cy="64633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What We KNOW is Possible</a:t>
              </a:r>
              <a:endParaRPr lang="he-IL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A9589E-7483-DDF2-E6A8-56699B01D47E}"/>
              </a:ext>
            </a:extLst>
          </p:cNvPr>
          <p:cNvGrpSpPr/>
          <p:nvPr/>
        </p:nvGrpSpPr>
        <p:grpSpPr>
          <a:xfrm>
            <a:off x="6513689" y="4154314"/>
            <a:ext cx="4854221" cy="1154431"/>
            <a:chOff x="6513689" y="3826933"/>
            <a:chExt cx="4854221" cy="1154431"/>
          </a:xfrm>
        </p:grpSpPr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D94E880C-DEC4-067F-0696-D6DB7418D5FA}"/>
                </a:ext>
              </a:extLst>
            </p:cNvPr>
            <p:cNvSpPr/>
            <p:nvPr/>
          </p:nvSpPr>
          <p:spPr>
            <a:xfrm>
              <a:off x="6513689" y="3826933"/>
              <a:ext cx="4854221" cy="1154431"/>
            </a:xfrm>
            <a:prstGeom prst="cloud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66FED7-3400-4810-C4A4-AB9BC3CFCBE7}"/>
                </a:ext>
              </a:extLst>
            </p:cNvPr>
            <p:cNvSpPr txBox="1"/>
            <p:nvPr/>
          </p:nvSpPr>
          <p:spPr>
            <a:xfrm>
              <a:off x="7249993" y="4016502"/>
              <a:ext cx="3167790" cy="64633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Valid User Input</a:t>
              </a:r>
              <a:endParaRPr lang="he-IL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B363889-0B1F-77C1-CC2C-9C7A88F01BCC}"/>
              </a:ext>
            </a:extLst>
          </p:cNvPr>
          <p:cNvSpPr txBox="1"/>
          <p:nvPr/>
        </p:nvSpPr>
        <p:spPr>
          <a:xfrm>
            <a:off x="5851948" y="3556332"/>
            <a:ext cx="3263329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IS Possible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01D60-C101-E83F-1ACA-63FDD537C497}"/>
              </a:ext>
            </a:extLst>
          </p:cNvPr>
          <p:cNvSpPr txBox="1"/>
          <p:nvPr/>
        </p:nvSpPr>
        <p:spPr>
          <a:xfrm>
            <a:off x="5473769" y="3539397"/>
            <a:ext cx="61094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=</a:t>
            </a:r>
            <a:endParaRPr lang="he-IL" sz="36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29D525-AE60-A58A-89EB-435DE080AF60}"/>
              </a:ext>
            </a:extLst>
          </p:cNvPr>
          <p:cNvGrpSpPr/>
          <p:nvPr/>
        </p:nvGrpSpPr>
        <p:grpSpPr>
          <a:xfrm>
            <a:off x="23882" y="2050306"/>
            <a:ext cx="2923634" cy="4785926"/>
            <a:chOff x="36408" y="2137988"/>
            <a:chExt cx="2923634" cy="47859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70D9C4-BE89-7074-FC2D-40F3FDF5B35B}"/>
                </a:ext>
              </a:extLst>
            </p:cNvPr>
            <p:cNvSpPr txBox="1"/>
            <p:nvPr/>
          </p:nvSpPr>
          <p:spPr>
            <a:xfrm>
              <a:off x="36408" y="2137988"/>
              <a:ext cx="2921546" cy="47859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txBody>
            <a:bodyPr wrap="square" rtlCol="1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SIDE BAR: </a:t>
              </a:r>
              <a:r>
                <a:rPr lang="en-US" sz="3600" dirty="0" err="1">
                  <a:solidFill>
                    <a:schemeClr val="bg1"/>
                  </a:solidFill>
                </a:rPr>
                <a:t>LangSec</a:t>
              </a:r>
              <a:endParaRPr lang="en-US" sz="3600" dirty="0">
                <a:solidFill>
                  <a:schemeClr val="bg1"/>
                </a:solidFill>
              </a:endParaRPr>
            </a:p>
            <a:p>
              <a:endParaRPr lang="en-US" sz="500" dirty="0">
                <a:solidFill>
                  <a:schemeClr val="bg1"/>
                </a:solidFill>
              </a:endParaRPr>
            </a:p>
            <a:p>
              <a:r>
                <a:rPr lang="en-US" sz="3200" dirty="0">
                  <a:solidFill>
                    <a:schemeClr val="bg1"/>
                  </a:solidFill>
                </a:rPr>
                <a:t>Treat all inputs as formal languages and parse them with rigorous, mathematically precise parsers</a:t>
              </a:r>
              <a:r>
                <a:rPr lang="en-US" sz="36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5F2AF0-5DC0-79D2-28EA-DD9BCC657281}"/>
                </a:ext>
              </a:extLst>
            </p:cNvPr>
            <p:cNvSpPr txBox="1"/>
            <p:nvPr/>
          </p:nvSpPr>
          <p:spPr>
            <a:xfrm>
              <a:off x="38496" y="2152602"/>
              <a:ext cx="2921546" cy="120032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txBody>
            <a:bodyPr wrap="square" rtlCol="1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SIDE BAR: </a:t>
              </a:r>
              <a:r>
                <a:rPr lang="en-US" sz="3600" dirty="0" err="1">
                  <a:solidFill>
                    <a:schemeClr val="bg1"/>
                  </a:solidFill>
                </a:rPr>
                <a:t>LangSec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739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C917B-F62E-22AA-832A-6DDFABC98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4A39D-1F83-43FB-E048-E8BFE99B0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So, Writing Secure Code Is Easy!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C24FF-522B-31DE-355A-4768D105F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Or is 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So Many Ways To Manipulate Input</a:t>
            </a:r>
          </a:p>
          <a:p>
            <a:pPr marL="0" indent="0">
              <a:buNone/>
            </a:pPr>
            <a:r>
              <a:rPr lang="en-US" dirty="0"/>
              <a:t>There Are So Many Way To Get Secure Coding Wrong!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8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EA1558-1005-07F9-4D81-2F3BCFD81216}"/>
              </a:ext>
            </a:extLst>
          </p:cNvPr>
          <p:cNvSpPr/>
          <p:nvPr/>
        </p:nvSpPr>
        <p:spPr>
          <a:xfrm>
            <a:off x="0" y="889000"/>
            <a:ext cx="12192000" cy="596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954294-7646-995D-9620-03402E81A6CE}"/>
              </a:ext>
            </a:extLst>
          </p:cNvPr>
          <p:cNvSpPr/>
          <p:nvPr/>
        </p:nvSpPr>
        <p:spPr>
          <a:xfrm>
            <a:off x="2286000" y="889000"/>
            <a:ext cx="9906000" cy="5969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E36F3-35A7-1785-82BF-891145D63467}"/>
              </a:ext>
            </a:extLst>
          </p:cNvPr>
          <p:cNvSpPr txBox="1"/>
          <p:nvPr/>
        </p:nvSpPr>
        <p:spPr>
          <a:xfrm>
            <a:off x="1591802" y="5001117"/>
            <a:ext cx="880436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…remotely playing recorded videos…</a:t>
            </a:r>
          </a:p>
          <a:p>
            <a:pPr algn="r"/>
            <a:r>
              <a:rPr lang="en-US" sz="4000" dirty="0">
                <a:solidFill>
                  <a:schemeClr val="bg1"/>
                </a:solidFill>
              </a:rPr>
              <a:t>…</a:t>
            </a:r>
            <a:r>
              <a:rPr lang="en-US" sz="4000" dirty="0" err="1">
                <a:solidFill>
                  <a:schemeClr val="bg1"/>
                </a:solidFill>
              </a:rPr>
              <a:t>unsanitized</a:t>
            </a:r>
            <a:r>
              <a:rPr lang="en-US" sz="4000" dirty="0">
                <a:solidFill>
                  <a:schemeClr val="bg1"/>
                </a:solidFill>
              </a:rPr>
              <a:t> user input</a:t>
            </a:r>
          </a:p>
        </p:txBody>
      </p:sp>
    </p:spTree>
    <p:extLst>
      <p:ext uri="{BB962C8B-B14F-4D97-AF65-F5344CB8AC3E}">
        <p14:creationId xmlns:p14="http://schemas.microsoft.com/office/powerpoint/2010/main" val="157932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BA7D0-BD25-09A6-FF26-F15D1AF5A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E31F8-0290-81E6-7E1F-457FC7D7E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Manipulating Input – How?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3BF4C-C6CF-FCDE-AED1-028DB5E09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my own HTTP client</a:t>
            </a:r>
          </a:p>
          <a:p>
            <a:pPr marL="0" indent="0">
              <a:buNone/>
            </a:pPr>
            <a:r>
              <a:rPr lang="en-US" dirty="0"/>
              <a:t>Use Postman</a:t>
            </a:r>
          </a:p>
          <a:p>
            <a:pPr marL="0" indent="0">
              <a:buNone/>
            </a:pPr>
            <a:r>
              <a:rPr lang="en-US" dirty="0"/>
              <a:t>Change HTML in browser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06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4D075-E512-87F4-03FA-0C79B6497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A2E6-8C32-4C8E-266A-080A9D43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 Code: 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myanimal?color</a:t>
            </a:r>
            <a:r>
              <a:rPr lang="en-US" dirty="0"/>
              <a:t>=…&amp;</a:t>
            </a:r>
            <a:r>
              <a:rPr lang="en-US" dirty="0" err="1"/>
              <a:t>imgName</a:t>
            </a:r>
            <a:r>
              <a:rPr lang="en-US" dirty="0"/>
              <a:t>=…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A44D0-23EE-5A50-473A-D39CD46F6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866" y="1977806"/>
            <a:ext cx="11764901" cy="45978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@app.get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"/api/myanimal"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get_animal_image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imgName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Build path to image according to parameters...</a:t>
            </a: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{ color: &lt;color&gt;,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imgName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&lt;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imgNameWithExtension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&gt; }</a:t>
            </a: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'public'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imgName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...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FileResponse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1501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0BC1D-90DD-0906-D584-E2293030F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3DE5A-B0C3-AF67-1081-57B728A3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P</a:t>
            </a:r>
            <a:r>
              <a:rPr lang="en-US" dirty="0"/>
              <a:t>REVENT - Security Is The First </a:t>
            </a:r>
            <a:r>
              <a:rPr lang="en-US" u="sng" dirty="0"/>
              <a:t>Priority</a:t>
            </a:r>
            <a:endParaRPr lang="he-IL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96B1C-F042-1E83-4549-B65039EE2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Clearly for AI…</a:t>
            </a:r>
          </a:p>
          <a:p>
            <a:pPr marL="0" indent="0">
              <a:buNone/>
            </a:pPr>
            <a:r>
              <a:rPr lang="en-US" dirty="0"/>
              <a:t>		Security is NOT the First Priority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27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E9577-792E-8F9F-2DE9-5180657F6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7902-A486-8CCE-2BCA-AA9986F8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 Code: Is It Secure?</a:t>
            </a:r>
            <a:endParaRPr lang="he-I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8779FB-AD46-9B81-DBF7-B3C25263C6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5344830"/>
              </p:ext>
            </p:extLst>
          </p:nvPr>
        </p:nvGraphicFramePr>
        <p:xfrm>
          <a:off x="647701" y="2016125"/>
          <a:ext cx="11377612" cy="17373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849981">
                  <a:extLst>
                    <a:ext uri="{9D8B030D-6E8A-4147-A177-3AD203B41FA5}">
                      <a16:colId xmlns:a16="http://schemas.microsoft.com/office/drawing/2014/main" val="3472393130"/>
                    </a:ext>
                  </a:extLst>
                </a:gridCol>
                <a:gridCol w="5527631">
                  <a:extLst>
                    <a:ext uri="{9D8B030D-6E8A-4147-A177-3AD203B41FA5}">
                      <a16:colId xmlns:a16="http://schemas.microsoft.com/office/drawing/2014/main" val="565232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3200" dirty="0"/>
                        <a:t>Gemini</a:t>
                      </a:r>
                      <a:endParaRPr lang="he-IL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3200" dirty="0"/>
                        <a:t>ChatGPT 4</a:t>
                      </a:r>
                      <a:endParaRPr lang="he-IL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13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3200" dirty="0"/>
                        <a:t>Path/Directory Traversal</a:t>
                      </a:r>
                      <a:endParaRPr lang="he-IL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3200" dirty="0"/>
                        <a:t>Directory Traversal Attack</a:t>
                      </a:r>
                      <a:endParaRPr lang="he-IL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070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3200" dirty="0"/>
                        <a:t>File Type Validation (.</a:t>
                      </a:r>
                      <a:r>
                        <a:rPr lang="en-US" sz="3200" dirty="0" err="1"/>
                        <a:t>webp</a:t>
                      </a:r>
                      <a:r>
                        <a:rPr lang="en-US" sz="3200" dirty="0"/>
                        <a:t>)</a:t>
                      </a:r>
                      <a:endParaRPr lang="he-IL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3200" dirty="0"/>
                        <a:t>File Exposure</a:t>
                      </a:r>
                      <a:endParaRPr lang="he-IL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751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7236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14604-002C-23F3-A23F-927EDA023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32007-D905-E6FE-2EBE-F7BC46FD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AI: Secure Coding Suggestions</a:t>
            </a:r>
            <a:endParaRPr lang="he-IL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52549A76-45FB-2746-5816-63CA44082B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4455216"/>
              </p:ext>
            </p:extLst>
          </p:nvPr>
        </p:nvGraphicFramePr>
        <p:xfrm>
          <a:off x="647701" y="2080842"/>
          <a:ext cx="11377612" cy="34747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824929">
                  <a:extLst>
                    <a:ext uri="{9D8B030D-6E8A-4147-A177-3AD203B41FA5}">
                      <a16:colId xmlns:a16="http://schemas.microsoft.com/office/drawing/2014/main" val="3472393130"/>
                    </a:ext>
                  </a:extLst>
                </a:gridCol>
                <a:gridCol w="5552683">
                  <a:extLst>
                    <a:ext uri="{9D8B030D-6E8A-4147-A177-3AD203B41FA5}">
                      <a16:colId xmlns:a16="http://schemas.microsoft.com/office/drawing/2014/main" val="565232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3200" dirty="0"/>
                        <a:t>Gemini</a:t>
                      </a:r>
                      <a:endParaRPr lang="he-IL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3200" dirty="0"/>
                        <a:t>ChatGPT 4</a:t>
                      </a:r>
                      <a:endParaRPr lang="he-IL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13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endParaRPr lang="he-IL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3200" dirty="0"/>
                        <a:t>Validate Input (block ../)</a:t>
                      </a:r>
                      <a:endParaRPr lang="he-IL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070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3200" dirty="0"/>
                        <a:t>Sanitize User Input (block ../)</a:t>
                      </a:r>
                      <a:endParaRPr lang="he-IL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Sanitize Input (block ../)</a:t>
                      </a:r>
                      <a:endParaRPr lang="he-IL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751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Input Validation (whitelisting)</a:t>
                      </a:r>
                      <a:endParaRPr lang="he-IL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Use Safe List (of values)</a:t>
                      </a:r>
                      <a:endParaRPr lang="he-IL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48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3200" dirty="0"/>
                        <a:t>Restrict Access (</a:t>
                      </a:r>
                      <a:r>
                        <a:rPr lang="en-US" sz="3200" dirty="0" err="1"/>
                        <a:t>Autherized</a:t>
                      </a:r>
                      <a:r>
                        <a:rPr lang="en-US" sz="3200" dirty="0"/>
                        <a:t> Users)</a:t>
                      </a:r>
                      <a:endParaRPr lang="he-IL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Access Control</a:t>
                      </a:r>
                      <a:endParaRPr lang="he-IL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23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endParaRPr lang="he-IL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Store Public Files Separately</a:t>
                      </a:r>
                      <a:endParaRPr lang="he-IL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617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334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97858-3085-1842-5FD1-ACB03223E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795B4-567B-7748-B23D-FDFFE418F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 Code: Rewrite the code to make it secure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D6F1-9203-C095-AF70-6B1D0A4F7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866" y="1977806"/>
            <a:ext cx="11764901" cy="45978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@app.get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"/api/myanimal"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get_animal_image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imgName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Validate color and 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imgName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contain only </a:t>
            </a:r>
            <a:b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# alphanumeric characters and underscores/dashes</a:t>
            </a: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re.match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28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'^</a:t>
            </a:r>
            <a:r>
              <a:rPr lang="en-US" sz="28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a-zA-Z0-9_-</a:t>
            </a:r>
            <a:r>
              <a:rPr lang="en-US" sz="28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$'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re.match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28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'^</a:t>
            </a:r>
            <a:r>
              <a:rPr lang="en-US" sz="28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a-zA-Z0-9._-</a:t>
            </a:r>
            <a:r>
              <a:rPr lang="en-US" sz="28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$'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imgName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HTTPException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  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status.HTTP_400_BAD_REQUEST,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  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"Invalid input"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303FB713-6791-E45A-A451-1DEDC98533A0}"/>
              </a:ext>
            </a:extLst>
          </p:cNvPr>
          <p:cNvSpPr/>
          <p:nvPr/>
        </p:nvSpPr>
        <p:spPr>
          <a:xfrm>
            <a:off x="6096000" y="1798043"/>
            <a:ext cx="4619487" cy="679397"/>
          </a:xfrm>
          <a:prstGeom prst="wedgeRectCallout">
            <a:avLst>
              <a:gd name="adj1" fmla="val -52182"/>
              <a:gd name="adj2" fmla="val 2655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A Welcome-List Approach</a:t>
            </a:r>
            <a:endParaRPr lang="he-IL" sz="2800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862AA09-9428-6B3E-4F62-1CF66DDB2366}"/>
              </a:ext>
            </a:extLst>
          </p:cNvPr>
          <p:cNvSpPr/>
          <p:nvPr/>
        </p:nvSpPr>
        <p:spPr>
          <a:xfrm>
            <a:off x="2100976" y="2309447"/>
            <a:ext cx="4619487" cy="679397"/>
          </a:xfrm>
          <a:prstGeom prst="wedgeRectCallout">
            <a:avLst>
              <a:gd name="adj1" fmla="val -58961"/>
              <a:gd name="adj2" fmla="val 1899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Reasonable, but not amazing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85528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98B28-54DA-9FAE-E29C-3DD16925E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AB5B4-21D6-1DAB-5890-E8116C3D5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 Code: Rewrite the code to make it secure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3A877-6DA4-CC9A-CE4B-2089C3548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866" y="1977806"/>
            <a:ext cx="11764901" cy="45978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base_directory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Path(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'..'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'public'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safe_path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base_directory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imgName</a:t>
            </a: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Ensure the path is still within intended directory</a:t>
            </a: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base_directory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safe_path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.resolve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().parents: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HTTPException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   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status.HTTP_403_FORBIDDEN,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   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"Access denied"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FileResponse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safe_path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253942E6-F646-9EF4-5C3A-B02F8212BE09}"/>
              </a:ext>
            </a:extLst>
          </p:cNvPr>
          <p:cNvSpPr/>
          <p:nvPr/>
        </p:nvSpPr>
        <p:spPr>
          <a:xfrm>
            <a:off x="5834697" y="2203693"/>
            <a:ext cx="4619487" cy="679397"/>
          </a:xfrm>
          <a:prstGeom prst="wedgeRectCallout">
            <a:avLst>
              <a:gd name="adj1" fmla="val -65740"/>
              <a:gd name="adj2" fmla="val 2673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Reasonable, but not amazing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132337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2B4B1-4D0D-81A2-3D92-23300898E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9115-8F08-CAE4-662C-D97FE5EF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</a:t>
            </a:r>
            <a:r>
              <a:rPr lang="en-US" u="sng" dirty="0"/>
              <a:t>E</a:t>
            </a:r>
            <a:r>
              <a:rPr lang="en-US" dirty="0"/>
              <a:t>VENT – </a:t>
            </a:r>
            <a:r>
              <a:rPr lang="en-US" u="sng" dirty="0"/>
              <a:t>Easy</a:t>
            </a:r>
            <a:r>
              <a:rPr lang="en-US" dirty="0"/>
              <a:t> To Use Safely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4A686-DE95-B0E2-84BD-378B61045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866" y="1911810"/>
            <a:ext cx="11764901" cy="45978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lifespan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on_startup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sandbox</a:t>
            </a:r>
            <a:r>
              <a:rPr lang="en-US" sz="28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Sandbox(</a:t>
            </a:r>
            <a:r>
              <a:rPr lang="en-US" sz="28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'public’</a:t>
            </a:r>
            <a:r>
              <a:rPr lang="en-US" sz="28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3B3B3B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endParaRPr lang="en-US" sz="28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get_animal_image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imgName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sandbox</a:t>
            </a:r>
            <a:r>
              <a:rPr lang="en-US" sz="280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795E26"/>
                </a:solidFill>
                <a:latin typeface="Consolas" panose="020B0609020204030204" pitchFamily="49" charset="0"/>
              </a:rPr>
              <a:t>join</a:t>
            </a:r>
            <a:r>
              <a:rPr lang="en-US" sz="28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'public'</a:t>
            </a:r>
            <a:r>
              <a:rPr lang="en-US" sz="2800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70C1"/>
                </a:solidFill>
                <a:latin typeface="Consolas" panose="020B0609020204030204" pitchFamily="49" charset="0"/>
              </a:rPr>
              <a:t>color</a:t>
            </a:r>
            <a:r>
              <a:rPr lang="en-US" sz="2800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70C1"/>
                </a:solidFill>
                <a:latin typeface="Consolas" panose="020B0609020204030204" pitchFamily="49" charset="0"/>
              </a:rPr>
              <a:t>imgName</a:t>
            </a:r>
            <a:r>
              <a:rPr lang="en-US" sz="28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#     was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os.path.join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('public', color,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imgName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b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endParaRPr lang="en-US" sz="2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FileResponse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B52542B7-476A-C411-09ED-5C9C779D5FCF}"/>
              </a:ext>
            </a:extLst>
          </p:cNvPr>
          <p:cNvSpPr/>
          <p:nvPr/>
        </p:nvSpPr>
        <p:spPr>
          <a:xfrm>
            <a:off x="6420197" y="2373777"/>
            <a:ext cx="4619487" cy="679397"/>
          </a:xfrm>
          <a:prstGeom prst="wedgeRectCallout">
            <a:avLst>
              <a:gd name="adj1" fmla="val -65740"/>
              <a:gd name="adj2" fmla="val 2673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Better, but not perfect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116648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C582E-A038-0D26-8929-A78DE4A1B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4E0C-09C6-7EA9-D9C8-0A2A28C0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Nothing’s Perfect?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89EAB-997D-5F6D-D734-DC10A9C4B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Previous secure code was “ok”, but not perfect.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User’s</a:t>
            </a:r>
            <a:r>
              <a:rPr lang="en-US" dirty="0"/>
              <a:t> can still send “green” or “</a:t>
            </a:r>
            <a:r>
              <a:rPr lang="en-US" dirty="0" err="1"/>
              <a:t>rat.webp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if we need to prevent user “invented” values?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31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282F-A32F-4003-A077-6C711F5CF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1126"/>
            <a:ext cx="9144000" cy="4569570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4:</a:t>
            </a:r>
            <a:b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then there was </a:t>
            </a:r>
            <a:r>
              <a:rPr lang="en-US" sz="80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he-IL" sz="8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410FDD-60A5-BAFF-48BC-FD608C010811}"/>
              </a:ext>
            </a:extLst>
          </p:cNvPr>
          <p:cNvSpPr txBox="1">
            <a:spLocks/>
          </p:cNvSpPr>
          <p:nvPr/>
        </p:nvSpPr>
        <p:spPr>
          <a:xfrm>
            <a:off x="1524000" y="4833259"/>
            <a:ext cx="9144000" cy="770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e-IL" sz="8000" dirty="0"/>
          </a:p>
        </p:txBody>
      </p:sp>
    </p:spTree>
    <p:extLst>
      <p:ext uri="{BB962C8B-B14F-4D97-AF65-F5344CB8AC3E}">
        <p14:creationId xmlns:p14="http://schemas.microsoft.com/office/powerpoint/2010/main" val="2511893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692953-C371-0A24-CE46-91474B711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  <p:pic>
        <p:nvPicPr>
          <p:cNvPr id="2" name="Graphic 1" descr="Male profile with solid fill">
            <a:extLst>
              <a:ext uri="{FF2B5EF4-FFF2-40B4-BE49-F238E27FC236}">
                <a16:creationId xmlns:a16="http://schemas.microsoft.com/office/drawing/2014/main" id="{586D9A66-5B00-DFE7-B00D-409EDD4C3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22100" y="6470777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95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8663-6459-9F7E-DAAC-6A624E686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190D-9368-3CFF-3EE4-EE3710E0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Walkthrough: /</a:t>
            </a:r>
            <a:r>
              <a:rPr lang="en-US" dirty="0" err="1"/>
              <a:t>api</a:t>
            </a:r>
            <a:r>
              <a:rPr lang="en-US" dirty="0"/>
              <a:t>/animals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D35B6-D8D1-C1A5-0877-156F6AC73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2" y="1990332"/>
            <a:ext cx="11764901" cy="45978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@app.get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"/api/animals"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get_animals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AsyncSession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Depends(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get_async_session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animals_query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sqlalchemy.text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     </a:t>
            </a:r>
            <a:r>
              <a:rPr lang="en-US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* from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ANIMALS_COLLECTION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animals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execute_query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(session,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animals_query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logging.info(</a:t>
            </a:r>
            <a:r>
              <a:rPr lang="en-US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'animals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returns: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animals</a:t>
            </a:r>
          </a:p>
          <a:p>
            <a:pPr marL="0" indent="0">
              <a:buNone/>
            </a:pPr>
            <a:endParaRPr 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7951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B61A0-B88C-94C5-9368-2FE06307F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AD45-B801-1956-E763-D6C58437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Walkthrough: 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animalsays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DF6E7-0CD0-D551-B845-5A7793B2F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2" y="1814967"/>
            <a:ext cx="11764901" cy="49490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@app.post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"/api/animalsays"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get_animal_saying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Request,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:…):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1080"/>
                </a:solidFill>
                <a:latin typeface="Consolas" panose="020B0609020204030204" pitchFamily="49" charset="0"/>
              </a:rPr>
              <a:t>...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sayings_query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sqlalchemy.text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* from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ENGLISH_COLLECTION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"</a:t>
            </a: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"where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animalId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='lion' and color='blue'"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execute_query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sayings_query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to_send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[{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"I'm speechless!"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}, …]</a:t>
            </a:r>
          </a:p>
          <a:p>
            <a:pPr marL="0" indent="0">
              <a:buNone/>
            </a:pP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to_send</a:t>
            </a: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20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43503-908F-5D89-A598-BBE68C89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91440-DCAA-152F-90B8-7A057802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LAB: Implement missing logic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86709-AE6B-129A-110A-F3A23F96C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2015384"/>
            <a:ext cx="11377352" cy="4842616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i="1" dirty="0" err="1">
                <a:solidFill>
                  <a:srgbClr val="0070C0"/>
                </a:solidFill>
              </a:rPr>
              <a:t>animalsays</a:t>
            </a:r>
            <a:r>
              <a:rPr lang="en-US" i="1" dirty="0"/>
              <a:t> </a:t>
            </a:r>
            <a:r>
              <a:rPr lang="en-US" dirty="0"/>
              <a:t>to retrieve animal “sayings” from </a:t>
            </a:r>
            <a:r>
              <a:rPr lang="en-US" dirty="0" err="1"/>
              <a:t>sqlite</a:t>
            </a:r>
            <a:r>
              <a:rPr lang="en-US" dirty="0"/>
              <a:t> and return them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IMPORTANT: Do not look in the </a:t>
            </a:r>
            <a:r>
              <a:rPr lang="en-US" i="1" dirty="0">
                <a:solidFill>
                  <a:srgbClr val="0070C0"/>
                </a:solidFill>
              </a:rPr>
              <a:t>spoilers</a:t>
            </a:r>
            <a:r>
              <a:rPr lang="en-US" dirty="0">
                <a:solidFill>
                  <a:srgbClr val="0070C0"/>
                </a:solidFill>
              </a:rPr>
              <a:t> folder!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84D10A-24C5-E45F-30D4-6453B645624C}"/>
              </a:ext>
            </a:extLst>
          </p:cNvPr>
          <p:cNvGrpSpPr/>
          <p:nvPr/>
        </p:nvGrpSpPr>
        <p:grpSpPr>
          <a:xfrm>
            <a:off x="-42723" y="871862"/>
            <a:ext cx="1403498" cy="1097279"/>
            <a:chOff x="-42723" y="946293"/>
            <a:chExt cx="1403498" cy="10972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A9743A-49F4-6385-137E-8C6B44EEC5AA}"/>
                </a:ext>
              </a:extLst>
            </p:cNvPr>
            <p:cNvSpPr txBox="1"/>
            <p:nvPr/>
          </p:nvSpPr>
          <p:spPr>
            <a:xfrm>
              <a:off x="-42723" y="1520352"/>
              <a:ext cx="14034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1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</a:rPr>
                <a:t> 10 min</a:t>
              </a:r>
              <a:endParaRPr lang="he-IL" sz="28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" name="Graphic 6" descr="Hourglass 30% with solid fill">
              <a:extLst>
                <a:ext uri="{FF2B5EF4-FFF2-40B4-BE49-F238E27FC236}">
                  <a16:creationId xmlns:a16="http://schemas.microsoft.com/office/drawing/2014/main" id="{2DF68F3A-1B9D-94C0-4179-7D5A33922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8663" y="946293"/>
              <a:ext cx="728074" cy="728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6646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82602-18F5-8CB2-780E-AA99C3715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EA77-4D83-4F99-884F-7A969ACCF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Gemini Code: 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animalsays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383F3-D098-3A65-4409-69F0F688E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866" y="1977806"/>
            <a:ext cx="11764901" cy="45978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get_animal_saying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Request,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…):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langTable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body.get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langTable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body.get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"color"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animalId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body.get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animalId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sayings_query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text(</a:t>
            </a:r>
            <a:r>
              <a:rPr lang="en-US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* from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langTable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“</a:t>
            </a:r>
            <a:b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  </a:t>
            </a:r>
            <a:r>
              <a:rPr lang="en-US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"where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animalId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animalId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and color='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execute_query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(session,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sayings_query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Process data from 'found' and assign to '</a:t>
            </a:r>
            <a:r>
              <a:rPr lang="en-US" sz="2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toSend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...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to_send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Assuming 'text' is a column in your table</a:t>
            </a: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to_send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]})</a:t>
            </a:r>
          </a:p>
          <a:p>
            <a:pPr marL="0" indent="0">
              <a:buNone/>
            </a:pP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57A499F-84E2-4A33-4D78-C87C179022B3}"/>
              </a:ext>
            </a:extLst>
          </p:cNvPr>
          <p:cNvSpPr/>
          <p:nvPr/>
        </p:nvSpPr>
        <p:spPr>
          <a:xfrm>
            <a:off x="2222591" y="5391904"/>
            <a:ext cx="4619487" cy="679397"/>
          </a:xfrm>
          <a:prstGeom prst="wedgeRectCallout">
            <a:avLst>
              <a:gd name="adj1" fmla="val 43535"/>
              <a:gd name="adj2" fmla="val -114247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SQL Injection</a:t>
            </a:r>
            <a:endParaRPr lang="he-IL" sz="2800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25EB8426-31B8-75B2-404B-CED2041AC691}"/>
              </a:ext>
            </a:extLst>
          </p:cNvPr>
          <p:cNvSpPr/>
          <p:nvPr/>
        </p:nvSpPr>
        <p:spPr>
          <a:xfrm>
            <a:off x="6420197" y="5566943"/>
            <a:ext cx="4619487" cy="679397"/>
          </a:xfrm>
          <a:prstGeom prst="wedgeRectCallout">
            <a:avLst>
              <a:gd name="adj1" fmla="val 47061"/>
              <a:gd name="adj2" fmla="val -136372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SQL Injection</a:t>
            </a:r>
            <a:endParaRPr lang="he-IL" sz="2800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AAFCA46D-751E-DE12-E317-1A3A3A5D881C}"/>
              </a:ext>
            </a:extLst>
          </p:cNvPr>
          <p:cNvSpPr/>
          <p:nvPr/>
        </p:nvSpPr>
        <p:spPr>
          <a:xfrm>
            <a:off x="5123146" y="2641306"/>
            <a:ext cx="4619487" cy="679397"/>
          </a:xfrm>
          <a:prstGeom prst="wedgeRectCallout">
            <a:avLst>
              <a:gd name="adj1" fmla="val 50857"/>
              <a:gd name="adj2" fmla="val 175213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SQL Injection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26272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82602-18F5-8CB2-780E-AA99C3715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EA77-4D83-4F99-884F-7A969ACCF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Gemini Code: 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animalsays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383F3-D098-3A65-4409-69F0F688E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866" y="1977806"/>
            <a:ext cx="11764901" cy="45978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get_animal_saying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Request,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…):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to_send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    </a:t>
            </a:r>
            <a:r>
              <a:rPr lang="en-US" sz="2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Assuming 'text' is a column in your table</a:t>
            </a: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 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to_send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]})</a:t>
            </a:r>
          </a:p>
          <a:p>
            <a:pPr marL="0" indent="0">
              <a:buNone/>
            </a:pP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to_send</a:t>
            </a: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812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70DD6-8064-B151-290C-564981BCE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C687-B626-794B-CA97-3153AC123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Gemini (AI) Code: Is It Secure?</a:t>
            </a:r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E4174B-E103-D6B5-4B57-17AAF2AD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DC8BFB-09FB-82FB-D358-7139FD7D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78" y="2015384"/>
            <a:ext cx="11380171" cy="2619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4A20D-058E-2672-3B50-B7DA0AC25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41" y="4808669"/>
            <a:ext cx="11207091" cy="54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58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70DD6-8064-B151-290C-564981BCE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C687-B626-794B-CA97-3153AC123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Gemini (AI) Code: Is It Secure?</a:t>
            </a:r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E4174B-E103-D6B5-4B57-17AAF2AD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DC8BFB-09FB-82FB-D358-7139FD7D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78" y="2015384"/>
            <a:ext cx="11380171" cy="2619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4A20D-058E-2672-3B50-B7DA0AC25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41" y="4808669"/>
            <a:ext cx="11207091" cy="54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92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82602-18F5-8CB2-780E-AA99C3715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EA77-4D83-4F99-884F-7A969ACCF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Gemini Code – Can Gemini Fix It?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383F3-D098-3A65-4409-69F0F688E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866" y="1977806"/>
            <a:ext cx="11764901" cy="45978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get_animal_saying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Request,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…):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langTable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body.get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langTable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body.get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"color"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animalId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body.get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animalId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text(</a:t>
            </a:r>
            <a:r>
              <a:rPr lang="en-US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* from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bindparam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langTable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 where 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animalId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animalId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and color = :color"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execute_query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(session,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...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8AD5FA7-0F1E-0312-21BF-FDC667D1FB8B}"/>
              </a:ext>
            </a:extLst>
          </p:cNvPr>
          <p:cNvSpPr/>
          <p:nvPr/>
        </p:nvSpPr>
        <p:spPr>
          <a:xfrm>
            <a:off x="3607500" y="2666357"/>
            <a:ext cx="4619487" cy="679397"/>
          </a:xfrm>
          <a:prstGeom prst="wedgeRectCallout">
            <a:avLst>
              <a:gd name="adj1" fmla="val 50857"/>
              <a:gd name="adj2" fmla="val 175213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Not Supported! 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8590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2DCE1-1A2C-EC61-7D34-996A59D81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1048-5ABC-D9ED-A603-4342AE69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ChatGPT4 Code – Secure but fails to execute!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CBA47-961A-2E5B-0CDA-4FC11F975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866" y="1852546"/>
            <a:ext cx="11764901" cy="45978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get_animal_saying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Request,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session:…\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langTable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langTable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ENGLISH_COLLECTION)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"color"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animalId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animalId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"lion"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sayings_query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text(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</a:t>
            </a:r>
            <a:r>
              <a:rPr lang="en-US" sz="28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800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langTable</a:t>
            </a:r>
            <a:r>
              <a:rPr lang="en-US" sz="28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             WHERE color=:color AND 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animalId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=: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animalId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execute_query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sayings_query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      {</a:t>
            </a:r>
            <a:r>
              <a:rPr lang="en-US" sz="28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langTable</a:t>
            </a:r>
            <a:r>
              <a:rPr lang="en-US" sz="28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langTable</a:t>
            </a:r>
            <a:r>
              <a:rPr lang="en-US" sz="28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"color"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animalId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animalId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to_send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[{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}]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to_send</a:t>
            </a: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733E85D-3227-BDE8-D264-355976134F86}"/>
              </a:ext>
            </a:extLst>
          </p:cNvPr>
          <p:cNvSpPr/>
          <p:nvPr/>
        </p:nvSpPr>
        <p:spPr>
          <a:xfrm>
            <a:off x="4910204" y="2140265"/>
            <a:ext cx="4619487" cy="679397"/>
          </a:xfrm>
          <a:prstGeom prst="wedgeRectCallout">
            <a:avLst>
              <a:gd name="adj1" fmla="val 50857"/>
              <a:gd name="adj2" fmla="val 175213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Not Supported! 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120451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2CD9C-20B4-13FA-C25A-573F244BB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75C3-D2AD-FEC6-C31A-FB6AB9C3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LAB: Prevent </a:t>
            </a:r>
            <a:r>
              <a:rPr lang="en-US" dirty="0" err="1"/>
              <a:t>Sql</a:t>
            </a:r>
            <a:r>
              <a:rPr lang="en-US" dirty="0"/>
              <a:t> Injection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B720B-3699-623E-4595-2A5BD427E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2015384"/>
            <a:ext cx="11377352" cy="4842616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Fix </a:t>
            </a:r>
            <a:r>
              <a:rPr lang="en-US" i="1" dirty="0" err="1">
                <a:solidFill>
                  <a:srgbClr val="0070C0"/>
                </a:solidFill>
              </a:rPr>
              <a:t>animalsays</a:t>
            </a:r>
            <a:r>
              <a:rPr lang="en-US" i="1" dirty="0"/>
              <a:t> </a:t>
            </a:r>
            <a:r>
              <a:rPr lang="en-US" dirty="0"/>
              <a:t>to prevent </a:t>
            </a:r>
            <a:r>
              <a:rPr lang="en-US" dirty="0" err="1"/>
              <a:t>sql</a:t>
            </a:r>
            <a:r>
              <a:rPr lang="en-US" dirty="0"/>
              <a:t> injection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IMPORTANT: Do not look in the </a:t>
            </a:r>
            <a:r>
              <a:rPr lang="en-US" i="1" dirty="0">
                <a:solidFill>
                  <a:srgbClr val="0070C0"/>
                </a:solidFill>
              </a:rPr>
              <a:t>spoilers</a:t>
            </a:r>
            <a:r>
              <a:rPr lang="en-US" dirty="0">
                <a:solidFill>
                  <a:srgbClr val="0070C0"/>
                </a:solidFill>
              </a:rPr>
              <a:t> folder!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8349E2-1E49-52C7-88C0-E237F7570EF9}"/>
              </a:ext>
            </a:extLst>
          </p:cNvPr>
          <p:cNvGrpSpPr/>
          <p:nvPr/>
        </p:nvGrpSpPr>
        <p:grpSpPr>
          <a:xfrm>
            <a:off x="-42723" y="871862"/>
            <a:ext cx="1403498" cy="1097279"/>
            <a:chOff x="-42723" y="946293"/>
            <a:chExt cx="1403498" cy="10972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821D92-5F1B-D77F-E2B7-8A21E5907ADB}"/>
                </a:ext>
              </a:extLst>
            </p:cNvPr>
            <p:cNvSpPr txBox="1"/>
            <p:nvPr/>
          </p:nvSpPr>
          <p:spPr>
            <a:xfrm>
              <a:off x="-42723" y="1520352"/>
              <a:ext cx="14034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1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</a:rPr>
                <a:t> 10 min</a:t>
              </a:r>
              <a:endParaRPr lang="he-IL" sz="28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" name="Graphic 6" descr="Hourglass 30% with solid fill">
              <a:extLst>
                <a:ext uri="{FF2B5EF4-FFF2-40B4-BE49-F238E27FC236}">
                  <a16:creationId xmlns:a16="http://schemas.microsoft.com/office/drawing/2014/main" id="{06F73266-1FD7-18F1-7D00-E2F72F006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8663" y="946293"/>
              <a:ext cx="728074" cy="728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038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89603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2DCE1-1A2C-EC61-7D34-996A59D81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1048-5ABC-D9ED-A603-4342AE69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ChatGPT4 Code – Attempt 2: 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animalsays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CBA47-961A-2E5B-0CDA-4FC11F975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866" y="1852546"/>
            <a:ext cx="11764901" cy="45978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get_animal_saying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Request,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session:…\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langTable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langTable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ENGLISH_COLLECTION)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valid_tables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{ENGLISH_COLLECTION, HEBREW_COLLECTION} 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langTable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valid_tables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HTTPException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400,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“..."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sayings_query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text(</a:t>
            </a:r>
            <a:r>
              <a:rPr lang="en-US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* FROM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langTable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             WHERE color=:color AND 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animalId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=: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animalId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execute_query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sayings_query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      {</a:t>
            </a:r>
            <a:r>
              <a:rPr lang="en-US" sz="28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langTable</a:t>
            </a:r>
            <a:r>
              <a:rPr lang="en-US" sz="28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langTable</a:t>
            </a:r>
            <a:r>
              <a:rPr lang="en-US" sz="28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"color"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animalId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animalId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... 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to_send</a:t>
            </a: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5629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2A938-46DC-152D-278C-E4FC3D01C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B615E-AC60-702E-F739-A1E1F3D0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Secure SQL – Easy to do!</a:t>
            </a:r>
            <a:endParaRPr lang="he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864B26-53C6-FC4D-0C05-F4F7583DA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393" y="1752356"/>
            <a:ext cx="9464602" cy="219334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2447DC-2042-EF8A-284F-92CFC462B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779" y="3156559"/>
            <a:ext cx="9786663" cy="365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3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2A938-46DC-152D-278C-E4FC3D01C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B615E-AC60-702E-F739-A1E1F3D0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Secure SQL – Easy to do!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B603B-1A70-EB0F-2BA9-E2BDFB394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Parameterized Queries</a:t>
            </a:r>
          </a:p>
          <a:p>
            <a:pPr marL="0" indent="0">
              <a:buNone/>
            </a:pPr>
            <a:r>
              <a:rPr lang="en-US" dirty="0"/>
              <a:t>ORM</a:t>
            </a:r>
          </a:p>
          <a:p>
            <a:pPr marL="0" indent="0">
              <a:buNone/>
            </a:pPr>
            <a:r>
              <a:rPr lang="en-US" dirty="0"/>
              <a:t>Welcome-list on Non-Parameterized values</a:t>
            </a:r>
          </a:p>
          <a:p>
            <a:pPr marL="0" indent="0">
              <a:buNone/>
            </a:pPr>
            <a:r>
              <a:rPr lang="en-US" dirty="0"/>
              <a:t>Welcome-list on </a:t>
            </a:r>
            <a:r>
              <a:rPr lang="en-US" i="1" dirty="0"/>
              <a:t>ALL </a:t>
            </a:r>
            <a:r>
              <a:rPr lang="en-US" dirty="0"/>
              <a:t>values</a:t>
            </a:r>
          </a:p>
          <a:p>
            <a:pPr marL="0" indent="0">
              <a:buNone/>
            </a:pPr>
            <a:r>
              <a:rPr lang="en-US" dirty="0"/>
              <a:t>	Use Infrastructure!</a:t>
            </a:r>
          </a:p>
        </p:txBody>
      </p:sp>
    </p:spTree>
    <p:extLst>
      <p:ext uri="{BB962C8B-B14F-4D97-AF65-F5344CB8AC3E}">
        <p14:creationId xmlns:p14="http://schemas.microsoft.com/office/powerpoint/2010/main" val="111345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8" fill="hold" nodeType="after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2" dur="10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3" dur="10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282F-A32F-4003-A077-6C711F5CF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643" y="812800"/>
            <a:ext cx="10521245" cy="6045200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endParaRPr lang="he-IL" sz="8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410FDD-60A5-BAFF-48BC-FD608C010811}"/>
              </a:ext>
            </a:extLst>
          </p:cNvPr>
          <p:cNvSpPr txBox="1">
            <a:spLocks/>
          </p:cNvSpPr>
          <p:nvPr/>
        </p:nvSpPr>
        <p:spPr>
          <a:xfrm>
            <a:off x="1524000" y="4833259"/>
            <a:ext cx="9144000" cy="770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e-IL" sz="8000" dirty="0"/>
          </a:p>
        </p:txBody>
      </p:sp>
    </p:spTree>
    <p:extLst>
      <p:ext uri="{BB962C8B-B14F-4D97-AF65-F5344CB8AC3E}">
        <p14:creationId xmlns:p14="http://schemas.microsoft.com/office/powerpoint/2010/main" val="2259955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PREVENT - SFS Principles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P</a:t>
            </a:r>
            <a:r>
              <a:rPr lang="en-US" dirty="0"/>
              <a:t>riority/</a:t>
            </a:r>
            <a:r>
              <a:rPr lang="en-US" b="1" dirty="0">
                <a:solidFill>
                  <a:srgbClr val="0070C0"/>
                </a:solidFill>
              </a:rPr>
              <a:t>P</a:t>
            </a:r>
            <a:r>
              <a:rPr lang="en-US" dirty="0"/>
              <a:t>rivacy/</a:t>
            </a:r>
            <a:r>
              <a:rPr lang="en-US" b="1" dirty="0">
                <a:solidFill>
                  <a:srgbClr val="0070C0"/>
                </a:solidFill>
              </a:rPr>
              <a:t>P</a:t>
            </a:r>
            <a:r>
              <a:rPr lang="en-US" dirty="0"/>
              <a:t>ermissions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R</a:t>
            </a:r>
            <a:r>
              <a:rPr lang="en-US" dirty="0"/>
              <a:t>eporting &amp; logging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E</a:t>
            </a:r>
            <a:r>
              <a:rPr lang="en-US" dirty="0"/>
              <a:t>asy to use securely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V</a:t>
            </a:r>
            <a:r>
              <a:rPr lang="en-US" dirty="0"/>
              <a:t>erify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E</a:t>
            </a:r>
            <a:r>
              <a:rPr lang="en-US" dirty="0"/>
              <a:t>rrors &amp; exceptions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N</a:t>
            </a:r>
            <a:r>
              <a:rPr lang="en-US" dirty="0"/>
              <a:t>eat code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</a:t>
            </a:r>
            <a:r>
              <a:rPr lang="en-US" dirty="0"/>
              <a:t>rust Boundaries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47CF5-3AC0-E26A-D039-46E20420925A}"/>
              </a:ext>
            </a:extLst>
          </p:cNvPr>
          <p:cNvSpPr/>
          <p:nvPr/>
        </p:nvSpPr>
        <p:spPr>
          <a:xfrm>
            <a:off x="659026" y="2039626"/>
            <a:ext cx="6841369" cy="55289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6C712E-8877-CC8F-93FB-4DA33112FECD}"/>
              </a:ext>
            </a:extLst>
          </p:cNvPr>
          <p:cNvSpPr/>
          <p:nvPr/>
        </p:nvSpPr>
        <p:spPr>
          <a:xfrm>
            <a:off x="661114" y="2655488"/>
            <a:ext cx="6841369" cy="55289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132538-E45C-EAD7-CE60-4CDFD042D0C6}"/>
              </a:ext>
            </a:extLst>
          </p:cNvPr>
          <p:cNvSpPr/>
          <p:nvPr/>
        </p:nvSpPr>
        <p:spPr>
          <a:xfrm>
            <a:off x="663202" y="3271350"/>
            <a:ext cx="6841369" cy="55289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31234-967A-3360-51FD-E7511F92C55A}"/>
              </a:ext>
            </a:extLst>
          </p:cNvPr>
          <p:cNvSpPr/>
          <p:nvPr/>
        </p:nvSpPr>
        <p:spPr>
          <a:xfrm>
            <a:off x="665290" y="3887212"/>
            <a:ext cx="6841369" cy="55289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F84EF-885D-41AB-123B-E8B54621C22F}"/>
              </a:ext>
            </a:extLst>
          </p:cNvPr>
          <p:cNvSpPr/>
          <p:nvPr/>
        </p:nvSpPr>
        <p:spPr>
          <a:xfrm>
            <a:off x="692430" y="4515600"/>
            <a:ext cx="6841369" cy="55289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F959AE-A6A8-3BDC-6565-29DB94040C93}"/>
              </a:ext>
            </a:extLst>
          </p:cNvPr>
          <p:cNvSpPr/>
          <p:nvPr/>
        </p:nvSpPr>
        <p:spPr>
          <a:xfrm>
            <a:off x="694518" y="5169040"/>
            <a:ext cx="6841369" cy="55289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7CE8EE-B497-2204-FD52-98BE9AD88141}"/>
              </a:ext>
            </a:extLst>
          </p:cNvPr>
          <p:cNvSpPr/>
          <p:nvPr/>
        </p:nvSpPr>
        <p:spPr>
          <a:xfrm>
            <a:off x="694518" y="5795340"/>
            <a:ext cx="6841369" cy="55289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4F1FDC-81F5-F575-A2EA-3F21D38E54DE}"/>
              </a:ext>
            </a:extLst>
          </p:cNvPr>
          <p:cNvSpPr/>
          <p:nvPr/>
        </p:nvSpPr>
        <p:spPr>
          <a:xfrm rot="1970251">
            <a:off x="7204986" y="1591257"/>
            <a:ext cx="450578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#1</a:t>
            </a:r>
            <a:b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Welcome Lists!</a:t>
            </a:r>
          </a:p>
        </p:txBody>
      </p:sp>
    </p:spTree>
    <p:extLst>
      <p:ext uri="{BB962C8B-B14F-4D97-AF65-F5344CB8AC3E}">
        <p14:creationId xmlns:p14="http://schemas.microsoft.com/office/powerpoint/2010/main" val="304537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PREVENT - SFS Principles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P</a:t>
            </a:r>
            <a:r>
              <a:rPr lang="en-US" dirty="0"/>
              <a:t>riority/</a:t>
            </a:r>
            <a:r>
              <a:rPr lang="en-US" b="1" dirty="0">
                <a:solidFill>
                  <a:srgbClr val="0070C0"/>
                </a:solidFill>
              </a:rPr>
              <a:t>P</a:t>
            </a:r>
            <a:r>
              <a:rPr lang="en-US" dirty="0"/>
              <a:t>rivacy/</a:t>
            </a:r>
            <a:r>
              <a:rPr lang="en-US" b="1" dirty="0">
                <a:solidFill>
                  <a:srgbClr val="0070C0"/>
                </a:solidFill>
              </a:rPr>
              <a:t>P</a:t>
            </a:r>
            <a:r>
              <a:rPr lang="en-US" dirty="0"/>
              <a:t>ermissions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R</a:t>
            </a:r>
            <a:r>
              <a:rPr lang="en-US" dirty="0"/>
              <a:t>eporting &amp; logging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E</a:t>
            </a:r>
            <a:r>
              <a:rPr lang="en-US" dirty="0"/>
              <a:t>asy to use securely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V</a:t>
            </a:r>
            <a:r>
              <a:rPr lang="en-US" dirty="0"/>
              <a:t>erify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E</a:t>
            </a:r>
            <a:r>
              <a:rPr lang="en-US" dirty="0"/>
              <a:t>rrors &amp; exceptions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N</a:t>
            </a:r>
            <a:r>
              <a:rPr lang="en-US" dirty="0"/>
              <a:t>eat code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</a:t>
            </a:r>
            <a:r>
              <a:rPr lang="en-US" dirty="0"/>
              <a:t>rust Boundaries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47CF5-3AC0-E26A-D039-46E20420925A}"/>
              </a:ext>
            </a:extLst>
          </p:cNvPr>
          <p:cNvSpPr/>
          <p:nvPr/>
        </p:nvSpPr>
        <p:spPr>
          <a:xfrm>
            <a:off x="659026" y="2039626"/>
            <a:ext cx="6841369" cy="55289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6C712E-8877-CC8F-93FB-4DA33112FECD}"/>
              </a:ext>
            </a:extLst>
          </p:cNvPr>
          <p:cNvSpPr/>
          <p:nvPr/>
        </p:nvSpPr>
        <p:spPr>
          <a:xfrm>
            <a:off x="661114" y="2655488"/>
            <a:ext cx="6841369" cy="55289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132538-E45C-EAD7-CE60-4CDFD042D0C6}"/>
              </a:ext>
            </a:extLst>
          </p:cNvPr>
          <p:cNvSpPr/>
          <p:nvPr/>
        </p:nvSpPr>
        <p:spPr>
          <a:xfrm>
            <a:off x="663202" y="3271350"/>
            <a:ext cx="6841369" cy="55289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31234-967A-3360-51FD-E7511F92C55A}"/>
              </a:ext>
            </a:extLst>
          </p:cNvPr>
          <p:cNvSpPr/>
          <p:nvPr/>
        </p:nvSpPr>
        <p:spPr>
          <a:xfrm>
            <a:off x="665290" y="3887212"/>
            <a:ext cx="6841369" cy="55289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F84EF-885D-41AB-123B-E8B54621C22F}"/>
              </a:ext>
            </a:extLst>
          </p:cNvPr>
          <p:cNvSpPr/>
          <p:nvPr/>
        </p:nvSpPr>
        <p:spPr>
          <a:xfrm>
            <a:off x="692430" y="4515600"/>
            <a:ext cx="6841369" cy="55289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F959AE-A6A8-3BDC-6565-29DB94040C93}"/>
              </a:ext>
            </a:extLst>
          </p:cNvPr>
          <p:cNvSpPr/>
          <p:nvPr/>
        </p:nvSpPr>
        <p:spPr>
          <a:xfrm>
            <a:off x="694518" y="5169040"/>
            <a:ext cx="6841369" cy="55289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7CE8EE-B497-2204-FD52-98BE9AD88141}"/>
              </a:ext>
            </a:extLst>
          </p:cNvPr>
          <p:cNvSpPr/>
          <p:nvPr/>
        </p:nvSpPr>
        <p:spPr>
          <a:xfrm>
            <a:off x="694518" y="5795340"/>
            <a:ext cx="6841369" cy="55289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4F1FDC-81F5-F575-A2EA-3F21D38E54DE}"/>
              </a:ext>
            </a:extLst>
          </p:cNvPr>
          <p:cNvSpPr/>
          <p:nvPr/>
        </p:nvSpPr>
        <p:spPr>
          <a:xfrm rot="1970251">
            <a:off x="7204986" y="1591257"/>
            <a:ext cx="450578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#1</a:t>
            </a:r>
            <a:b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Welcome Lists!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C72805-C982-B926-D55A-6F0D85523089}"/>
              </a:ext>
            </a:extLst>
          </p:cNvPr>
          <p:cNvSpPr/>
          <p:nvPr/>
        </p:nvSpPr>
        <p:spPr>
          <a:xfrm>
            <a:off x="0" y="826718"/>
            <a:ext cx="12192000" cy="603128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6FD2E42-4294-8B44-3F67-4974B37D1558}"/>
              </a:ext>
            </a:extLst>
          </p:cNvPr>
          <p:cNvSpPr txBox="1">
            <a:spLocks/>
          </p:cNvSpPr>
          <p:nvPr/>
        </p:nvSpPr>
        <p:spPr>
          <a:xfrm>
            <a:off x="2968663" y="2435606"/>
            <a:ext cx="5960599" cy="2387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  <a:endParaRPr lang="he-IL" sz="96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2F8D1C5-8F46-D71E-FECF-B4DF65BCA513}"/>
              </a:ext>
            </a:extLst>
          </p:cNvPr>
          <p:cNvSpPr txBox="1">
            <a:spLocks/>
          </p:cNvSpPr>
          <p:nvPr/>
        </p:nvSpPr>
        <p:spPr>
          <a:xfrm>
            <a:off x="2723678" y="4216431"/>
            <a:ext cx="9144000" cy="165576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SecureFromScratch.com</a:t>
            </a:r>
            <a:endParaRPr lang="he-IL" sz="5400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7289CC2-6D97-9DA6-E053-E0548583D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2440" y="3968307"/>
            <a:ext cx="941238" cy="102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234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282F-A32F-4003-A077-6C711F5CF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1126"/>
            <a:ext cx="9144000" cy="4569570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5 (Bonus):</a:t>
            </a:r>
            <a:b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Preventing change</a:t>
            </a:r>
            <a:endParaRPr lang="he-IL" sz="8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410FDD-60A5-BAFF-48BC-FD608C010811}"/>
              </a:ext>
            </a:extLst>
          </p:cNvPr>
          <p:cNvSpPr txBox="1">
            <a:spLocks/>
          </p:cNvSpPr>
          <p:nvPr/>
        </p:nvSpPr>
        <p:spPr>
          <a:xfrm>
            <a:off x="1524000" y="4833259"/>
            <a:ext cx="9144000" cy="770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e-IL" sz="8000" dirty="0"/>
          </a:p>
        </p:txBody>
      </p:sp>
    </p:spTree>
    <p:extLst>
      <p:ext uri="{BB962C8B-B14F-4D97-AF65-F5344CB8AC3E}">
        <p14:creationId xmlns:p14="http://schemas.microsoft.com/office/powerpoint/2010/main" val="41561506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2B4B1-4D0D-81A2-3D92-23300898E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9115-8F08-CAE4-662C-D97FE5EF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</a:t>
            </a:r>
            <a:r>
              <a:rPr lang="en-US" u="sng" dirty="0"/>
              <a:t>E</a:t>
            </a:r>
            <a:r>
              <a:rPr lang="en-US" dirty="0"/>
              <a:t>VENT – </a:t>
            </a:r>
            <a:r>
              <a:rPr lang="en-US" u="sng" dirty="0"/>
              <a:t>Easy</a:t>
            </a:r>
            <a:r>
              <a:rPr lang="en-US" dirty="0"/>
              <a:t> To Use Safely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4A686-DE95-B0E2-84BD-378B61045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866" y="1936862"/>
            <a:ext cx="11764901" cy="45978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en-US" sz="2800" b="1" dirty="0">
                <a:solidFill>
                  <a:srgbClr val="0070C1"/>
                </a:solidFill>
                <a:latin typeface="Consolas" panose="020B0609020204030204" pitchFamily="49" charset="0"/>
              </a:rPr>
              <a:t>sandbox</a:t>
            </a:r>
            <a:r>
              <a:rPr lang="en-US" sz="28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8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795E26"/>
                </a:solidFill>
                <a:latin typeface="Consolas" panose="020B0609020204030204" pitchFamily="49" charset="0"/>
              </a:rPr>
              <a:t>Sandbox</a:t>
            </a:r>
            <a:r>
              <a:rPr lang="en-US" sz="2800" b="1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rgbClr val="A31515"/>
                </a:solidFill>
                <a:latin typeface="Consolas" panose="020B0609020204030204" pitchFamily="49" charset="0"/>
              </a:rPr>
              <a:t>'public'</a:t>
            </a:r>
            <a:r>
              <a:rPr lang="en-US" sz="2800" b="1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  <a:endParaRPr lang="en-US" sz="2800" b="1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3B3B3B"/>
                </a:solidFill>
                <a:latin typeface="Consolas" panose="020B0609020204030204" pitchFamily="49" charset="0"/>
              </a:rPr>
              <a:t>			</a:t>
            </a:r>
            <a:r>
              <a:rPr lang="en-US" sz="2800" b="1" dirty="0" err="1">
                <a:solidFill>
                  <a:srgbClr val="0070C1"/>
                </a:solidFill>
                <a:latin typeface="Consolas" panose="020B0609020204030204" pitchFamily="49" charset="0"/>
              </a:rPr>
              <a:t>sandbox</a:t>
            </a:r>
            <a:r>
              <a:rPr lang="en-US" sz="280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795E26"/>
                </a:solidFill>
                <a:latin typeface="Consolas" panose="020B0609020204030204" pitchFamily="49" charset="0"/>
              </a:rPr>
              <a:t>join</a:t>
            </a:r>
            <a:r>
              <a:rPr lang="en-US" sz="28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'public'</a:t>
            </a:r>
            <a:r>
              <a:rPr lang="en-US" sz="2800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70C1"/>
                </a:solidFill>
                <a:latin typeface="Consolas" panose="020B0609020204030204" pitchFamily="49" charset="0"/>
              </a:rPr>
              <a:t>color</a:t>
            </a:r>
            <a:r>
              <a:rPr lang="en-US" sz="2800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70C1"/>
                </a:solidFill>
                <a:latin typeface="Consolas" panose="020B0609020204030204" pitchFamily="49" charset="0"/>
              </a:rPr>
              <a:t>imgName</a:t>
            </a:r>
            <a:r>
              <a:rPr lang="en-US" sz="28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#     was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os.path.join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('public', color,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imgName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b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endParaRPr lang="en-US" sz="2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FileResponse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B52542B7-476A-C411-09ED-5C9C779D5FCF}"/>
              </a:ext>
            </a:extLst>
          </p:cNvPr>
          <p:cNvSpPr/>
          <p:nvPr/>
        </p:nvSpPr>
        <p:spPr>
          <a:xfrm>
            <a:off x="6518316" y="1597163"/>
            <a:ext cx="4619487" cy="679397"/>
          </a:xfrm>
          <a:prstGeom prst="wedgeRectCallout">
            <a:avLst>
              <a:gd name="adj1" fmla="val -65740"/>
              <a:gd name="adj2" fmla="val 2673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Good, but not perfect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85534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C582E-A038-0D26-8929-A78DE4A1B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4E0C-09C6-7EA9-D9C8-0A2A28C0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Nothing’s Perfect?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89EAB-997D-5F6D-D734-DC10A9C4B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Previous secure code was “ok”, but not perfect.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User’s</a:t>
            </a:r>
            <a:r>
              <a:rPr lang="en-US" dirty="0"/>
              <a:t> can still send “green” or “</a:t>
            </a:r>
            <a:r>
              <a:rPr lang="en-US" dirty="0" err="1"/>
              <a:t>rat.webp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if we need to prevent user “invented” values?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53DAD-9295-CD84-FAA9-4211312B6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2FEE-7823-DF78-F343-3B9AF5FB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LAB: Implement missing logic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283E1-F637-1810-9B72-F745F7EDE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2015384"/>
            <a:ext cx="11377352" cy="4842616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Change </a:t>
            </a:r>
            <a:r>
              <a:rPr lang="en-US" i="1" dirty="0" err="1">
                <a:solidFill>
                  <a:srgbClr val="0070C0"/>
                </a:solidFill>
              </a:rPr>
              <a:t>myanimal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so only the valid values are accepted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dirty="0"/>
              <a:t>color can be blue, yellow, pink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dirty="0" err="1"/>
              <a:t>imgName</a:t>
            </a:r>
            <a:r>
              <a:rPr lang="en-US" dirty="0"/>
              <a:t> can be only what was sent in /</a:t>
            </a:r>
            <a:r>
              <a:rPr lang="en-US" dirty="0" err="1"/>
              <a:t>api</a:t>
            </a:r>
            <a:r>
              <a:rPr lang="en-US" dirty="0"/>
              <a:t>/animals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IMPORTANT: Do not look in the </a:t>
            </a:r>
            <a:r>
              <a:rPr lang="en-US" i="1" dirty="0">
                <a:solidFill>
                  <a:srgbClr val="0070C0"/>
                </a:solidFill>
              </a:rPr>
              <a:t>spoilers</a:t>
            </a:r>
            <a:r>
              <a:rPr lang="en-US" dirty="0">
                <a:solidFill>
                  <a:srgbClr val="0070C0"/>
                </a:solidFill>
              </a:rPr>
              <a:t> folder!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E95BEF-4FCA-9CE9-8E03-36A880F7767D}"/>
              </a:ext>
            </a:extLst>
          </p:cNvPr>
          <p:cNvGrpSpPr/>
          <p:nvPr/>
        </p:nvGrpSpPr>
        <p:grpSpPr>
          <a:xfrm>
            <a:off x="-42723" y="871862"/>
            <a:ext cx="1403498" cy="1097279"/>
            <a:chOff x="-42723" y="946293"/>
            <a:chExt cx="1403498" cy="10972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5FE3F4-13F3-1103-A923-82A351AF611C}"/>
                </a:ext>
              </a:extLst>
            </p:cNvPr>
            <p:cNvSpPr txBox="1"/>
            <p:nvPr/>
          </p:nvSpPr>
          <p:spPr>
            <a:xfrm>
              <a:off x="-42723" y="1520352"/>
              <a:ext cx="14034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1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</a:rPr>
                <a:t> 10 min</a:t>
              </a:r>
              <a:endParaRPr lang="he-IL" sz="28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" name="Graphic 6" descr="Hourglass 30% with solid fill">
              <a:extLst>
                <a:ext uri="{FF2B5EF4-FFF2-40B4-BE49-F238E27FC236}">
                  <a16:creationId xmlns:a16="http://schemas.microsoft.com/office/drawing/2014/main" id="{5DC7AC75-AD28-4DC5-599F-361F70E19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8663" y="946293"/>
              <a:ext cx="728074" cy="728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2065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3" y="939783"/>
            <a:ext cx="11543608" cy="5808257"/>
          </a:xfrm>
        </p:spPr>
        <p:txBody>
          <a:bodyPr>
            <a:no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GetVar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sRequest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   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playfile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{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 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subdir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Helper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GetDirectory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otid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oid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Helper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GetMediaDirectory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otid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oid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	...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subdir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@"\"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sz="2800" dirty="0"/>
          </a:p>
        </p:txBody>
      </p:sp>
      <p:sp>
        <p:nvSpPr>
          <p:cNvPr id="2" name="Callout: Line with Accent Bar 1">
            <a:extLst>
              <a:ext uri="{FF2B5EF4-FFF2-40B4-BE49-F238E27FC236}">
                <a16:creationId xmlns:a16="http://schemas.microsoft.com/office/drawing/2014/main" id="{A84D395A-9F8B-2BB9-5DCC-27FE597E2E3C}"/>
              </a:ext>
            </a:extLst>
          </p:cNvPr>
          <p:cNvSpPr/>
          <p:nvPr/>
        </p:nvSpPr>
        <p:spPr>
          <a:xfrm>
            <a:off x="6285053" y="1759352"/>
            <a:ext cx="2187616" cy="612648"/>
          </a:xfrm>
          <a:prstGeom prst="accentCallout1">
            <a:avLst>
              <a:gd name="adj1" fmla="val 18750"/>
              <a:gd name="adj2" fmla="val -8333"/>
              <a:gd name="adj3" fmla="val -27307"/>
              <a:gd name="adj4" fmla="val -5062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Request URL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451495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561E3-D228-E821-733B-4444BDD9D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BE7-DF2B-C7B1-EC7E-50CA63E26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Accepting only valid values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B888-63E8-92AD-8A8D-0FA906F9A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did you do 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(code walkthrough)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5470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C2CA6-7957-9A1F-D133-382247587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E8CA-9DBF-93FA-4C70-A0AACE78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Signed Values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07F6-AF63-96B2-AF3C-DDB49E4D0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want the browser to only send values we gave it.</a:t>
            </a:r>
          </a:p>
          <a:p>
            <a:pPr marL="0" indent="0">
              <a:buNone/>
            </a:pPr>
            <a:r>
              <a:rPr lang="en-US" dirty="0"/>
              <a:t>Solution: Sign those values</a:t>
            </a:r>
          </a:p>
          <a:p>
            <a:pPr marL="0" indent="0">
              <a:buNone/>
            </a:pPr>
            <a:r>
              <a:rPr lang="en-US" dirty="0"/>
              <a:t>(We are the only ones with the signing key)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i.e.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‘</a:t>
            </a:r>
            <a:r>
              <a:rPr lang="en-US" dirty="0" err="1">
                <a:solidFill>
                  <a:srgbClr val="00B050"/>
                </a:solidFill>
              </a:rPr>
              <a:t>lion.webp</a:t>
            </a:r>
            <a:r>
              <a:rPr lang="en-US" dirty="0">
                <a:solidFill>
                  <a:srgbClr val="00B050"/>
                </a:solidFill>
              </a:rPr>
              <a:t>’</a:t>
            </a:r>
            <a:r>
              <a:rPr lang="en-US" dirty="0"/>
              <a:t>+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‘..’</a:t>
            </a:r>
            <a:r>
              <a:rPr lang="en-US" dirty="0"/>
              <a:t>+</a:t>
            </a:r>
            <a:r>
              <a:rPr lang="en-US" dirty="0">
                <a:solidFill>
                  <a:srgbClr val="7030A0"/>
                </a:solidFill>
              </a:rPr>
              <a:t>sign(‘</a:t>
            </a:r>
            <a:r>
              <a:rPr lang="en-US" dirty="0" err="1">
                <a:solidFill>
                  <a:srgbClr val="7030A0"/>
                </a:solidFill>
              </a:rPr>
              <a:t>lion.webp</a:t>
            </a:r>
            <a:r>
              <a:rPr lang="en-US" dirty="0">
                <a:solidFill>
                  <a:srgbClr val="7030A0"/>
                </a:solidFill>
              </a:rPr>
              <a:t>’) </a:t>
            </a:r>
            <a:r>
              <a:rPr lang="en-US" dirty="0"/>
              <a:t>=&gt; `</a:t>
            </a:r>
            <a:r>
              <a:rPr lang="en-US" dirty="0">
                <a:solidFill>
                  <a:srgbClr val="00B050"/>
                </a:solidFill>
              </a:rPr>
              <a:t>lion.webp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..</a:t>
            </a:r>
            <a:r>
              <a:rPr lang="en-US" dirty="0">
                <a:solidFill>
                  <a:srgbClr val="7030A0"/>
                </a:solidFill>
              </a:rPr>
              <a:t>ab73c83a5</a:t>
            </a:r>
            <a:r>
              <a:rPr lang="en-US" dirty="0"/>
              <a:t>`</a:t>
            </a:r>
          </a:p>
          <a:p>
            <a:pPr marL="0" indent="0">
              <a:buNone/>
            </a:pPr>
            <a:r>
              <a:rPr lang="en-US" dirty="0"/>
              <a:t>verify(`</a:t>
            </a:r>
            <a:r>
              <a:rPr lang="en-US" dirty="0">
                <a:solidFill>
                  <a:srgbClr val="00B050"/>
                </a:solidFill>
              </a:rPr>
              <a:t>lion.webp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..</a:t>
            </a:r>
            <a:r>
              <a:rPr lang="en-US" dirty="0">
                <a:solidFill>
                  <a:srgbClr val="7030A0"/>
                </a:solidFill>
              </a:rPr>
              <a:t>ab73c83a5</a:t>
            </a:r>
            <a:r>
              <a:rPr lang="en-US" dirty="0"/>
              <a:t>`.split(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‘..’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38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3" y="939783"/>
            <a:ext cx="11543608" cy="5808257"/>
          </a:xfrm>
        </p:spPr>
        <p:txBody>
          <a:bodyPr>
            <a:noAutofit/>
          </a:bodyPr>
          <a:lstStyle/>
          <a:p>
            <a:r>
              <a:rPr lang="en-US" sz="28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sRequestedFile</a:t>
            </a:r>
            <a: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sRequest.Substring</a:t>
            </a:r>
            <a: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iStartPos</a:t>
            </a:r>
            <a: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…</a:t>
            </a:r>
            <a:b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</a:t>
            </a:r>
            <a:b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sPhysicalFilePath</a:t>
            </a:r>
            <a: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8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sLocalDir</a:t>
            </a:r>
            <a: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8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sRequestedFile</a:t>
            </a:r>
            <a: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).Replace(</a:t>
            </a:r>
            <a:r>
              <a:rPr lang="en-US" sz="2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"%20"</a:t>
            </a:r>
            <a: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8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ToLower</a:t>
            </a:r>
            <a: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lang="en-US" sz="2800" b="0" dirty="0" err="1">
                <a:solidFill>
                  <a:srgbClr val="001080"/>
                </a:solidFill>
                <a:latin typeface="Consolas" panose="020B0609020204030204" pitchFamily="49" charset="0"/>
              </a:rPr>
              <a:t>bHasAuth</a:t>
            </a:r>
            <a:r>
              <a:rPr lang="en-US" sz="2800" b="0" dirty="0">
                <a:solidFill>
                  <a:srgbClr val="001080"/>
                </a:solidFill>
                <a:latin typeface="Consolas" panose="020B0609020204030204" pitchFamily="49" charset="0"/>
              </a:rPr>
              <a:t> = </a:t>
            </a:r>
            <a:r>
              <a:rPr lang="en-US" sz="2800" b="0" dirty="0" err="1">
                <a:solidFill>
                  <a:srgbClr val="001080"/>
                </a:solidFill>
                <a:latin typeface="Consolas" panose="020B0609020204030204" pitchFamily="49" charset="0"/>
              </a:rPr>
              <a:t>sPhysicalFilePath.EndsWith</a:t>
            </a:r>
            <a:r>
              <a:rPr lang="en-US" sz="2800" b="0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A31515"/>
                </a:solidFill>
                <a:latin typeface="Consolas" panose="020B0609020204030204" pitchFamily="49" charset="0"/>
              </a:rPr>
              <a:t>crossdomain.xml</a:t>
            </a:r>
            <a:r>
              <a:rPr lang="en-US" sz="2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001080"/>
                </a:solidFill>
                <a:latin typeface="Consolas" panose="020B0609020204030204" pitchFamily="49" charset="0"/>
              </a:rPr>
              <a:t>) || </a:t>
            </a:r>
            <a:r>
              <a:rPr lang="en-US" sz="2800" b="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CheckAuth</a:t>
            </a:r>
            <a:r>
              <a:rPr lang="en-US" sz="2800" b="0" dirty="0">
                <a:solidFill>
                  <a:srgbClr val="001080"/>
                </a:solidFill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latin typeface="Consolas" panose="020B0609020204030204" pitchFamily="49" charset="0"/>
              </a:rPr>
              <a:t>sPhysicalFilePath</a:t>
            </a:r>
            <a:r>
              <a:rPr lang="en-US" sz="2800" b="0" dirty="0">
                <a:solidFill>
                  <a:srgbClr val="001080"/>
                </a:solidFill>
                <a:latin typeface="Consolas" panose="020B0609020204030204" pitchFamily="49" charset="0"/>
              </a:rPr>
              <a:t>);</a:t>
            </a:r>
            <a:br>
              <a:rPr lang="en-US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endParaRPr lang="en-US" sz="2800" dirty="0"/>
          </a:p>
        </p:txBody>
      </p:sp>
      <p:sp>
        <p:nvSpPr>
          <p:cNvPr id="2" name="Callout: Line with Accent Bar 1">
            <a:extLst>
              <a:ext uri="{FF2B5EF4-FFF2-40B4-BE49-F238E27FC236}">
                <a16:creationId xmlns:a16="http://schemas.microsoft.com/office/drawing/2014/main" id="{A84D395A-9F8B-2BB9-5DCC-27FE597E2E3C}"/>
              </a:ext>
            </a:extLst>
          </p:cNvPr>
          <p:cNvSpPr/>
          <p:nvPr/>
        </p:nvSpPr>
        <p:spPr>
          <a:xfrm>
            <a:off x="6298907" y="1205170"/>
            <a:ext cx="2187616" cy="612648"/>
          </a:xfrm>
          <a:prstGeom prst="accentCallout1">
            <a:avLst>
              <a:gd name="adj1" fmla="val 18750"/>
              <a:gd name="adj2" fmla="val -8333"/>
              <a:gd name="adj3" fmla="val 137777"/>
              <a:gd name="adj4" fmla="val -588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Request URL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1292305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45F9BAE-7A12-B997-AD51-6456A2A63DE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Yariv Tal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B7415E4-BE8C-483D-BCCD-29AFE6B2C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2" y="2726580"/>
            <a:ext cx="6603745" cy="3791210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alibri(body)"/>
                <a:cs typeface="Calibri" panose="020F0502020204030204" pitchFamily="34" charset="0"/>
              </a:rPr>
              <a:t>University lecturer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alibri(body)"/>
                <a:cs typeface="Calibri" panose="020F0502020204030204" pitchFamily="34" charset="0"/>
              </a:rPr>
              <a:t>Bootcamps mentor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alibri(body)"/>
                <a:cs typeface="Calibri" panose="020F0502020204030204" pitchFamily="34" charset="0"/>
              </a:rPr>
              <a:t>Seasoned developer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alibri(body)"/>
                <a:cs typeface="Calibri" panose="020F0502020204030204" pitchFamily="34" charset="0"/>
              </a:rPr>
              <a:t>Application security researcher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Calibri(body)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alibri(body)"/>
                <a:cs typeface="Calibri" panose="020F0502020204030204" pitchFamily="34" charset="0"/>
              </a:rPr>
              <a:t>Drug of choice: Roller coasters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0E2B27-2D60-E644-1BD4-89728AA080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617" b="17617"/>
          <a:stretch/>
        </p:blipFill>
        <p:spPr>
          <a:xfrm>
            <a:off x="7006456" y="893938"/>
            <a:ext cx="5185545" cy="5964061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3147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94FDB94D6AD747ABBBE34640254631" ma:contentTypeVersion="3" ma:contentTypeDescription="Create a new document." ma:contentTypeScope="" ma:versionID="d6374825df6d646de0fc84f9b88cf86a">
  <xsd:schema xmlns:xsd="http://www.w3.org/2001/XMLSchema" xmlns:xs="http://www.w3.org/2001/XMLSchema" xmlns:p="http://schemas.microsoft.com/office/2006/metadata/properties" xmlns:ns3="266411dd-2367-4efb-a705-6622fd027e50" targetNamespace="http://schemas.microsoft.com/office/2006/metadata/properties" ma:root="true" ma:fieldsID="c6abf561e2791ea707a93c7c33857504" ns3:_="">
    <xsd:import namespace="266411dd-2367-4efb-a705-6622fd027e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6411dd-2367-4efb-a705-6622fd027e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D58FF0-7F7A-43FE-ADD8-2FF80EBD90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04979D-35E8-405A-9D27-BE9590E51689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266411dd-2367-4efb-a705-6622fd027e50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005D491-0D16-434A-9BAF-07AA55633F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6411dd-2367-4efb-a705-6622fd027e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39076</TotalTime>
  <Words>3770</Words>
  <Application>Microsoft Office PowerPoint</Application>
  <PresentationFormat>Widescreen</PresentationFormat>
  <Paragraphs>525</Paragraphs>
  <Slides>71</Slides>
  <Notes>57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Calibri</vt:lpstr>
      <vt:lpstr>Calibri Light</vt:lpstr>
      <vt:lpstr>Calibri(body)</vt:lpstr>
      <vt:lpstr>Consolas</vt:lpstr>
      <vt:lpstr>roboto</vt:lpstr>
      <vt:lpstr>Söhne Mono</vt:lpstr>
      <vt:lpstr>Wingdings</vt:lpstr>
      <vt:lpstr>Office Theme</vt:lpstr>
      <vt:lpstr>Secure From Scratch</vt:lpstr>
      <vt:lpstr>After this workshop</vt:lpstr>
      <vt:lpstr>PowerPoint Presentation</vt:lpstr>
      <vt:lpstr>PowerPoint Presentation</vt:lpstr>
      <vt:lpstr>PowerPoint Presentation</vt:lpstr>
      <vt:lpstr>Demo</vt:lpstr>
      <vt:lpstr>string fn = GetVar(sRequest, "fn");    ...  case "playfile": { try {     string subdir = Helper.GetDirectory(otid, oid);     string filename = Helper.GetMediaDirectory(otid, oid);  ...     filename += subdir + @"\" + fn;      try     {         Process.Start(filename); </vt:lpstr>
      <vt:lpstr>sRequestedFile = sRequest.Substring(iStartPos); …    sPhysicalFilePath = (sLocalDir + sRequestedFile).Replace("%20", " ").ToLower(); var bHasAuth = sPhysicalFilePath.EndsWith("crossdomain.xml") || CheckAuth(sPhysicalFilePath);  </vt:lpstr>
      <vt:lpstr>Yariv Tal</vt:lpstr>
      <vt:lpstr>Or Sahar</vt:lpstr>
      <vt:lpstr>Getting to Know You</vt:lpstr>
      <vt:lpstr>What Is This Workshop About?</vt:lpstr>
      <vt:lpstr>This is a Secure Programming Workshop</vt:lpstr>
      <vt:lpstr>What is Secure Programming?</vt:lpstr>
      <vt:lpstr>What is a Security Bug?</vt:lpstr>
      <vt:lpstr>What is a Security Vulnerability?</vt:lpstr>
      <vt:lpstr>The Goal of Secure Programming</vt:lpstr>
      <vt:lpstr>The Goal of Secure From Scratch</vt:lpstr>
      <vt:lpstr>PREVENT - SFS Principles</vt:lpstr>
      <vt:lpstr>Workshop Outline</vt:lpstr>
      <vt:lpstr>Part 1: The Need</vt:lpstr>
      <vt:lpstr>Cost of Vulnerabilities - 2023</vt:lpstr>
      <vt:lpstr>SQL Injection</vt:lpstr>
      <vt:lpstr>SQL Injection</vt:lpstr>
      <vt:lpstr>Part 2: Getting To Know The Lab Environment</vt:lpstr>
      <vt:lpstr>Case In-Point – The Animals Game</vt:lpstr>
      <vt:lpstr>Case In-Point – The Animals Game</vt:lpstr>
      <vt:lpstr>The Animals Game – Current State</vt:lpstr>
      <vt:lpstr>  LAB: Setting up the environment</vt:lpstr>
      <vt:lpstr>Walkthrough: Architecture</vt:lpstr>
      <vt:lpstr>Walkthrough: Supported API</vt:lpstr>
      <vt:lpstr>The Animals Game – Current State</vt:lpstr>
      <vt:lpstr>Walkthrough: /api/myanimal?color=…&amp;imgName=</vt:lpstr>
      <vt:lpstr>  LAB: Implement missing logic</vt:lpstr>
      <vt:lpstr>Part 3: Hacking is Using Unexpected Input</vt:lpstr>
      <vt:lpstr>Is Writing Secure Code Hard?</vt:lpstr>
      <vt:lpstr>Input is a Problem</vt:lpstr>
      <vt:lpstr>Solution: Control the Input</vt:lpstr>
      <vt:lpstr>So, Writing Secure Code Is Easy!</vt:lpstr>
      <vt:lpstr>Manipulating Input – How?</vt:lpstr>
      <vt:lpstr>AI Code: /api/myanimal?color=…&amp;imgName=…</vt:lpstr>
      <vt:lpstr>PREVENT - Security Is The First Priority</vt:lpstr>
      <vt:lpstr>AI Code: Is It Secure?</vt:lpstr>
      <vt:lpstr>AI: Secure Coding Suggestions</vt:lpstr>
      <vt:lpstr>AI Code: Rewrite the code to make it secure</vt:lpstr>
      <vt:lpstr>AI Code: Rewrite the code to make it secure</vt:lpstr>
      <vt:lpstr>PREVENT – Easy To Use Safely</vt:lpstr>
      <vt:lpstr>Nothing’s Perfect?</vt:lpstr>
      <vt:lpstr>Part 4: and then there was sql…</vt:lpstr>
      <vt:lpstr>Walkthrough: /api/animals</vt:lpstr>
      <vt:lpstr>Walkthrough: /api/animalsays</vt:lpstr>
      <vt:lpstr>  LAB: Implement missing logic</vt:lpstr>
      <vt:lpstr>Gemini Code: /api/animalsays</vt:lpstr>
      <vt:lpstr>Gemini Code: /api/animalsays</vt:lpstr>
      <vt:lpstr>Gemini (AI) Code: Is It Secure?</vt:lpstr>
      <vt:lpstr>Gemini (AI) Code: Is It Secure?</vt:lpstr>
      <vt:lpstr>Gemini Code – Can Gemini Fix It?</vt:lpstr>
      <vt:lpstr>ChatGPT4 Code – Secure but fails to execute!</vt:lpstr>
      <vt:lpstr>  LAB: Prevent Sql Injection</vt:lpstr>
      <vt:lpstr>ChatGPT4 Code – Attempt 2: /api/animalsays</vt:lpstr>
      <vt:lpstr>Secure SQL – Easy to do!</vt:lpstr>
      <vt:lpstr>Secure SQL – Easy to do!</vt:lpstr>
      <vt:lpstr>Summary</vt:lpstr>
      <vt:lpstr>PREVENT - SFS Principles</vt:lpstr>
      <vt:lpstr>PREVENT - SFS Principles</vt:lpstr>
      <vt:lpstr>Part 5 (Bonus): Preventing change</vt:lpstr>
      <vt:lpstr>PREVENT – Easy To Use Safely</vt:lpstr>
      <vt:lpstr>Nothing’s Perfect?</vt:lpstr>
      <vt:lpstr>  LAB: Implement missing logic</vt:lpstr>
      <vt:lpstr>Accepting only valid values</vt:lpstr>
      <vt:lpstr>Signed Values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Yariv Tal</dc:creator>
  <cp:lastModifiedBy>Yariv Tal</cp:lastModifiedBy>
  <cp:revision>207</cp:revision>
  <dcterms:created xsi:type="dcterms:W3CDTF">2023-05-16T12:10:17Z</dcterms:created>
  <dcterms:modified xsi:type="dcterms:W3CDTF">2024-09-22T16:11:30Z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0x0101009494FDB94D6AD747ABBBE34640254631</vt:lpwstr>
  </property>
</Properties>
</file>